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tiff" ContentType="image/tiff"/>
  <Default Extension="rels" ContentType="application/vnd.openxmlformats-package.relationships+xml"/>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3" r:id="rId1"/>
  </p:sldMasterIdLst>
  <p:notesMasterIdLst>
    <p:notesMasterId r:id="rId61"/>
  </p:notesMasterIdLst>
  <p:handoutMasterIdLst>
    <p:handoutMasterId r:id="rId62"/>
  </p:handoutMasterIdLst>
  <p:sldIdLst>
    <p:sldId id="257" r:id="rId2"/>
    <p:sldId id="271" r:id="rId3"/>
    <p:sldId id="273" r:id="rId4"/>
    <p:sldId id="352" r:id="rId5"/>
    <p:sldId id="361" r:id="rId6"/>
    <p:sldId id="277" r:id="rId7"/>
    <p:sldId id="353" r:id="rId8"/>
    <p:sldId id="354" r:id="rId9"/>
    <p:sldId id="355" r:id="rId10"/>
    <p:sldId id="373" r:id="rId11"/>
    <p:sldId id="357" r:id="rId12"/>
    <p:sldId id="285" r:id="rId13"/>
    <p:sldId id="374" r:id="rId14"/>
    <p:sldId id="358" r:id="rId15"/>
    <p:sldId id="359" r:id="rId16"/>
    <p:sldId id="360" r:id="rId17"/>
    <p:sldId id="356" r:id="rId18"/>
    <p:sldId id="295" r:id="rId19"/>
    <p:sldId id="296" r:id="rId20"/>
    <p:sldId id="375" r:id="rId21"/>
    <p:sldId id="324" r:id="rId22"/>
    <p:sldId id="325" r:id="rId23"/>
    <p:sldId id="298" r:id="rId24"/>
    <p:sldId id="328" r:id="rId25"/>
    <p:sldId id="299" r:id="rId26"/>
    <p:sldId id="329" r:id="rId27"/>
    <p:sldId id="330" r:id="rId28"/>
    <p:sldId id="331" r:id="rId29"/>
    <p:sldId id="336" r:id="rId30"/>
    <p:sldId id="333" r:id="rId31"/>
    <p:sldId id="302" r:id="rId32"/>
    <p:sldId id="337" r:id="rId33"/>
    <p:sldId id="338" r:id="rId34"/>
    <p:sldId id="339" r:id="rId35"/>
    <p:sldId id="340" r:id="rId36"/>
    <p:sldId id="341" r:id="rId37"/>
    <p:sldId id="342" r:id="rId38"/>
    <p:sldId id="343" r:id="rId39"/>
    <p:sldId id="344" r:id="rId40"/>
    <p:sldId id="347" r:id="rId41"/>
    <p:sldId id="348" r:id="rId42"/>
    <p:sldId id="345" r:id="rId43"/>
    <p:sldId id="349" r:id="rId44"/>
    <p:sldId id="350" r:id="rId45"/>
    <p:sldId id="351" r:id="rId46"/>
    <p:sldId id="306" r:id="rId47"/>
    <p:sldId id="376" r:id="rId48"/>
    <p:sldId id="310" r:id="rId49"/>
    <p:sldId id="364" r:id="rId50"/>
    <p:sldId id="365" r:id="rId51"/>
    <p:sldId id="377" r:id="rId52"/>
    <p:sldId id="368" r:id="rId53"/>
    <p:sldId id="370" r:id="rId54"/>
    <p:sldId id="369" r:id="rId55"/>
    <p:sldId id="272" r:id="rId56"/>
    <p:sldId id="371" r:id="rId57"/>
    <p:sldId id="372" r:id="rId58"/>
    <p:sldId id="275" r:id="rId59"/>
    <p:sldId id="367" r:id="rId60"/>
  </p:sldIdLst>
  <p:sldSz cx="9144000" cy="6858000" type="screen4x3"/>
  <p:notesSz cx="9601200" cy="7315200"/>
  <p:defaultTextStyle>
    <a:defPPr>
      <a:defRPr lang="en-US"/>
    </a:defPPr>
    <a:lvl1pPr algn="ctr" rtl="0" fontAlgn="base">
      <a:spcBef>
        <a:spcPct val="0"/>
      </a:spcBef>
      <a:spcAft>
        <a:spcPct val="0"/>
      </a:spcAft>
      <a:defRPr sz="2000" b="1" kern="1200">
        <a:solidFill>
          <a:schemeClr val="tx1"/>
        </a:solidFill>
        <a:latin typeface="Courier New" pitchFamily="-1" charset="0"/>
        <a:ea typeface="+mn-ea"/>
        <a:cs typeface="+mn-cs"/>
      </a:defRPr>
    </a:lvl1pPr>
    <a:lvl2pPr marL="457200" algn="ctr" rtl="0" fontAlgn="base">
      <a:spcBef>
        <a:spcPct val="0"/>
      </a:spcBef>
      <a:spcAft>
        <a:spcPct val="0"/>
      </a:spcAft>
      <a:defRPr sz="2000" b="1" kern="1200">
        <a:solidFill>
          <a:schemeClr val="tx1"/>
        </a:solidFill>
        <a:latin typeface="Courier New" pitchFamily="-1" charset="0"/>
        <a:ea typeface="+mn-ea"/>
        <a:cs typeface="+mn-cs"/>
      </a:defRPr>
    </a:lvl2pPr>
    <a:lvl3pPr marL="914400" algn="ctr" rtl="0" fontAlgn="base">
      <a:spcBef>
        <a:spcPct val="0"/>
      </a:spcBef>
      <a:spcAft>
        <a:spcPct val="0"/>
      </a:spcAft>
      <a:defRPr sz="2000" b="1" kern="1200">
        <a:solidFill>
          <a:schemeClr val="tx1"/>
        </a:solidFill>
        <a:latin typeface="Courier New" pitchFamily="-1" charset="0"/>
        <a:ea typeface="+mn-ea"/>
        <a:cs typeface="+mn-cs"/>
      </a:defRPr>
    </a:lvl3pPr>
    <a:lvl4pPr marL="1371600" algn="ctr" rtl="0" fontAlgn="base">
      <a:spcBef>
        <a:spcPct val="0"/>
      </a:spcBef>
      <a:spcAft>
        <a:spcPct val="0"/>
      </a:spcAft>
      <a:defRPr sz="2000" b="1" kern="1200">
        <a:solidFill>
          <a:schemeClr val="tx1"/>
        </a:solidFill>
        <a:latin typeface="Courier New" pitchFamily="-1" charset="0"/>
        <a:ea typeface="+mn-ea"/>
        <a:cs typeface="+mn-cs"/>
      </a:defRPr>
    </a:lvl4pPr>
    <a:lvl5pPr marL="1828800" algn="ctr" rtl="0" fontAlgn="base">
      <a:spcBef>
        <a:spcPct val="0"/>
      </a:spcBef>
      <a:spcAft>
        <a:spcPct val="0"/>
      </a:spcAft>
      <a:defRPr sz="2000" b="1" kern="1200">
        <a:solidFill>
          <a:schemeClr val="tx1"/>
        </a:solidFill>
        <a:latin typeface="Courier New" pitchFamily="-1" charset="0"/>
        <a:ea typeface="+mn-ea"/>
        <a:cs typeface="+mn-cs"/>
      </a:defRPr>
    </a:lvl5pPr>
    <a:lvl6pPr marL="2286000" algn="l" defTabSz="457200" rtl="0" eaLnBrk="1" latinLnBrk="0" hangingPunct="1">
      <a:defRPr sz="2000" b="1" kern="1200">
        <a:solidFill>
          <a:schemeClr val="tx1"/>
        </a:solidFill>
        <a:latin typeface="Courier New" pitchFamily="-1" charset="0"/>
        <a:ea typeface="+mn-ea"/>
        <a:cs typeface="+mn-cs"/>
      </a:defRPr>
    </a:lvl6pPr>
    <a:lvl7pPr marL="2743200" algn="l" defTabSz="457200" rtl="0" eaLnBrk="1" latinLnBrk="0" hangingPunct="1">
      <a:defRPr sz="2000" b="1" kern="1200">
        <a:solidFill>
          <a:schemeClr val="tx1"/>
        </a:solidFill>
        <a:latin typeface="Courier New" pitchFamily="-1" charset="0"/>
        <a:ea typeface="+mn-ea"/>
        <a:cs typeface="+mn-cs"/>
      </a:defRPr>
    </a:lvl7pPr>
    <a:lvl8pPr marL="3200400" algn="l" defTabSz="457200" rtl="0" eaLnBrk="1" latinLnBrk="0" hangingPunct="1">
      <a:defRPr sz="2000" b="1" kern="1200">
        <a:solidFill>
          <a:schemeClr val="tx1"/>
        </a:solidFill>
        <a:latin typeface="Courier New" pitchFamily="-1" charset="0"/>
        <a:ea typeface="+mn-ea"/>
        <a:cs typeface="+mn-cs"/>
      </a:defRPr>
    </a:lvl8pPr>
    <a:lvl9pPr marL="3657600" algn="l" defTabSz="457200" rtl="0" eaLnBrk="1" latinLnBrk="0" hangingPunct="1">
      <a:defRPr sz="2000" b="1" kern="1200">
        <a:solidFill>
          <a:schemeClr val="tx1"/>
        </a:solidFill>
        <a:latin typeface="Courier New" pitchFamily="-1"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99"/>
    <a:srgbClr val="0000FF"/>
    <a:srgbClr val="92D050"/>
    <a:srgbClr val="CCFFFF"/>
    <a:srgbClr val="FFCC99"/>
    <a:srgbClr val="FF3300"/>
    <a:srgbClr val="FFCC00"/>
    <a:srgbClr val="009900"/>
    <a:srgbClr val="CC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444" autoAdjust="0"/>
    <p:restoredTop sz="72253" autoAdjust="0"/>
  </p:normalViewPr>
  <p:slideViewPr>
    <p:cSldViewPr snapToGrid="0">
      <p:cViewPr varScale="1">
        <p:scale>
          <a:sx n="90" d="100"/>
          <a:sy n="90" d="100"/>
        </p:scale>
        <p:origin x="2280" y="184"/>
      </p:cViewPr>
      <p:guideLst>
        <p:guide orient="horz" pos="2160"/>
        <p:guide pos="288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119" d="100"/>
        <a:sy n="119" d="100"/>
      </p:scale>
      <p:origin x="0" y="0"/>
    </p:cViewPr>
  </p:sorterViewPr>
  <p:notesViewPr>
    <p:cSldViewPr snapToGrid="0">
      <p:cViewPr varScale="1">
        <p:scale>
          <a:sx n="141" d="100"/>
          <a:sy n="141" d="100"/>
        </p:scale>
        <p:origin x="2352" y="192"/>
      </p:cViewPr>
      <p:guideLst/>
    </p:cSldViewPr>
  </p:notesViewPr>
  <p:gridSpacing cx="38405" cy="38405"/>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notesMaster" Target="notesMasters/notesMaster1.xml"/><Relationship Id="rId62" Type="http://schemas.openxmlformats.org/officeDocument/2006/relationships/handoutMaster" Target="handoutMasters/handout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0"/>
            <a:ext cx="4160937" cy="365276"/>
          </a:xfrm>
          <a:prstGeom prst="rect">
            <a:avLst/>
          </a:prstGeom>
          <a:noFill/>
          <a:ln w="9525">
            <a:noFill/>
            <a:miter lim="800000"/>
            <a:headEnd/>
            <a:tailEnd/>
          </a:ln>
          <a:effectLst/>
        </p:spPr>
        <p:txBody>
          <a:bodyPr vert="horz" wrap="square" lIns="96645" tIns="48322" rIns="96645" bIns="48322" numCol="1" anchor="t" anchorCtr="0" compatLnSpc="1">
            <a:prstTxWarp prst="textNoShape">
              <a:avLst/>
            </a:prstTxWarp>
          </a:bodyPr>
          <a:lstStyle>
            <a:lvl1pPr algn="l" defTabSz="966788">
              <a:defRPr sz="1300">
                <a:latin typeface="Courier New" pitchFamily="-107" charset="0"/>
              </a:defRPr>
            </a:lvl1pPr>
          </a:lstStyle>
          <a:p>
            <a:pPr>
              <a:defRPr/>
            </a:pPr>
            <a:endParaRPr lang="en-US" dirty="0">
              <a:latin typeface="Arial" charset="0"/>
            </a:endParaRPr>
          </a:p>
        </p:txBody>
      </p:sp>
      <p:sp>
        <p:nvSpPr>
          <p:cNvPr id="106499" name="Rectangle 3"/>
          <p:cNvSpPr>
            <a:spLocks noGrp="1" noChangeArrowheads="1"/>
          </p:cNvSpPr>
          <p:nvPr>
            <p:ph type="dt" sz="quarter" idx="1"/>
          </p:nvPr>
        </p:nvSpPr>
        <p:spPr bwMode="auto">
          <a:xfrm>
            <a:off x="5440265" y="0"/>
            <a:ext cx="4160936" cy="365276"/>
          </a:xfrm>
          <a:prstGeom prst="rect">
            <a:avLst/>
          </a:prstGeom>
          <a:noFill/>
          <a:ln w="9525">
            <a:noFill/>
            <a:miter lim="800000"/>
            <a:headEnd/>
            <a:tailEnd/>
          </a:ln>
          <a:effectLst/>
        </p:spPr>
        <p:txBody>
          <a:bodyPr vert="horz" wrap="square" lIns="96645" tIns="48322" rIns="96645" bIns="48322" numCol="1" anchor="t" anchorCtr="0" compatLnSpc="1">
            <a:prstTxWarp prst="textNoShape">
              <a:avLst/>
            </a:prstTxWarp>
          </a:bodyPr>
          <a:lstStyle>
            <a:lvl1pPr algn="r" defTabSz="966788">
              <a:defRPr sz="1300">
                <a:latin typeface="Courier New" pitchFamily="-107" charset="0"/>
              </a:defRPr>
            </a:lvl1pPr>
          </a:lstStyle>
          <a:p>
            <a:pPr>
              <a:defRPr/>
            </a:pPr>
            <a:endParaRPr lang="en-US" dirty="0">
              <a:latin typeface="Arial" charset="0"/>
            </a:endParaRPr>
          </a:p>
        </p:txBody>
      </p:sp>
      <p:sp>
        <p:nvSpPr>
          <p:cNvPr id="106500" name="Rectangle 4"/>
          <p:cNvSpPr>
            <a:spLocks noGrp="1" noChangeArrowheads="1"/>
          </p:cNvSpPr>
          <p:nvPr>
            <p:ph type="ftr" sz="quarter" idx="2"/>
          </p:nvPr>
        </p:nvSpPr>
        <p:spPr bwMode="auto">
          <a:xfrm>
            <a:off x="0" y="6949924"/>
            <a:ext cx="4160937" cy="365276"/>
          </a:xfrm>
          <a:prstGeom prst="rect">
            <a:avLst/>
          </a:prstGeom>
          <a:noFill/>
          <a:ln w="9525">
            <a:noFill/>
            <a:miter lim="800000"/>
            <a:headEnd/>
            <a:tailEnd/>
          </a:ln>
          <a:effectLst/>
        </p:spPr>
        <p:txBody>
          <a:bodyPr vert="horz" wrap="square" lIns="96645" tIns="48322" rIns="96645" bIns="48322" numCol="1" anchor="b" anchorCtr="0" compatLnSpc="1">
            <a:prstTxWarp prst="textNoShape">
              <a:avLst/>
            </a:prstTxWarp>
          </a:bodyPr>
          <a:lstStyle>
            <a:lvl1pPr algn="l" defTabSz="966788">
              <a:defRPr sz="1300">
                <a:latin typeface="Courier New" pitchFamily="-107" charset="0"/>
              </a:defRPr>
            </a:lvl1pPr>
          </a:lstStyle>
          <a:p>
            <a:pPr>
              <a:defRPr/>
            </a:pPr>
            <a:endParaRPr lang="en-US" dirty="0">
              <a:latin typeface="Arial" charset="0"/>
            </a:endParaRPr>
          </a:p>
        </p:txBody>
      </p:sp>
      <p:sp>
        <p:nvSpPr>
          <p:cNvPr id="106501" name="Rectangle 5"/>
          <p:cNvSpPr>
            <a:spLocks noGrp="1" noChangeArrowheads="1"/>
          </p:cNvSpPr>
          <p:nvPr>
            <p:ph type="sldNum" sz="quarter" idx="3"/>
          </p:nvPr>
        </p:nvSpPr>
        <p:spPr bwMode="auto">
          <a:xfrm>
            <a:off x="5440265" y="6949924"/>
            <a:ext cx="4160936" cy="365276"/>
          </a:xfrm>
          <a:prstGeom prst="rect">
            <a:avLst/>
          </a:prstGeom>
          <a:noFill/>
          <a:ln w="9525">
            <a:noFill/>
            <a:miter lim="800000"/>
            <a:headEnd/>
            <a:tailEnd/>
          </a:ln>
          <a:effectLst/>
        </p:spPr>
        <p:txBody>
          <a:bodyPr vert="horz" wrap="square" lIns="96645" tIns="48322" rIns="96645" bIns="48322" numCol="1" anchor="b" anchorCtr="0" compatLnSpc="1">
            <a:prstTxWarp prst="textNoShape">
              <a:avLst/>
            </a:prstTxWarp>
          </a:bodyPr>
          <a:lstStyle>
            <a:lvl1pPr algn="r" defTabSz="966788">
              <a:defRPr sz="1300">
                <a:latin typeface="Courier New" pitchFamily="-107" charset="0"/>
              </a:defRPr>
            </a:lvl1pPr>
          </a:lstStyle>
          <a:p>
            <a:pPr>
              <a:defRPr/>
            </a:pPr>
            <a:fld id="{227F3E45-4A14-2D47-8F04-4BB42089EFB5}" type="slidenum">
              <a:rPr lang="en-US">
                <a:latin typeface="Arial" charset="0"/>
              </a:rPr>
              <a:pPr>
                <a:defRPr/>
              </a:pPr>
              <a:t>‹#›</a:t>
            </a:fld>
            <a:endParaRPr lang="en-US" dirty="0">
              <a:latin typeface="Arial" charset="0"/>
            </a:endParaRPr>
          </a:p>
        </p:txBody>
      </p:sp>
    </p:spTree>
    <p:extLst>
      <p:ext uri="{BB962C8B-B14F-4D97-AF65-F5344CB8AC3E}">
        <p14:creationId xmlns:p14="http://schemas.microsoft.com/office/powerpoint/2010/main" val="3779570645"/>
      </p:ext>
    </p:extLst>
  </p:cSld>
  <p:clrMap bg1="lt1" tx1="dk1" bg2="lt2" tx2="dk2" accent1="accent1" accent2="accent2" accent3="accent3" accent4="accent4" accent5="accent5" accent6="accent6" hlink="hlink" folHlink="folHlink"/>
</p:handoutMaster>
</file>

<file path=ppt/media/image1.png>
</file>

<file path=ppt/media/image11.jpg>
</file>

<file path=ppt/media/image2.jpeg>
</file>

<file path=ppt/media/image3.png>
</file>

<file path=ppt/media/image4.png>
</file>

<file path=ppt/media/image5.png>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6130" name="Rectangle 2"/>
          <p:cNvSpPr>
            <a:spLocks noGrp="1" noChangeArrowheads="1"/>
          </p:cNvSpPr>
          <p:nvPr>
            <p:ph type="hdr" sz="quarter"/>
          </p:nvPr>
        </p:nvSpPr>
        <p:spPr bwMode="auto">
          <a:xfrm>
            <a:off x="0" y="0"/>
            <a:ext cx="4160937" cy="365276"/>
          </a:xfrm>
          <a:prstGeom prst="rect">
            <a:avLst/>
          </a:prstGeom>
          <a:noFill/>
          <a:ln w="9525">
            <a:noFill/>
            <a:miter lim="800000"/>
            <a:headEnd/>
            <a:tailEnd/>
          </a:ln>
          <a:effectLst/>
        </p:spPr>
        <p:txBody>
          <a:bodyPr vert="horz" wrap="square" lIns="95738" tIns="47869" rIns="95738" bIns="47869" numCol="1" anchor="t" anchorCtr="0" compatLnSpc="1">
            <a:prstTxWarp prst="textNoShape">
              <a:avLst/>
            </a:prstTxWarp>
          </a:bodyPr>
          <a:lstStyle>
            <a:lvl1pPr algn="l" defTabSz="957263">
              <a:defRPr sz="1300" b="0">
                <a:latin typeface="Times New Roman" pitchFamily="-107" charset="0"/>
              </a:defRPr>
            </a:lvl1pPr>
          </a:lstStyle>
          <a:p>
            <a:pPr>
              <a:defRPr/>
            </a:pPr>
            <a:endParaRPr lang="en-US"/>
          </a:p>
        </p:txBody>
      </p:sp>
      <p:sp>
        <p:nvSpPr>
          <p:cNvPr id="176131" name="Rectangle 3"/>
          <p:cNvSpPr>
            <a:spLocks noGrp="1" noChangeArrowheads="1"/>
          </p:cNvSpPr>
          <p:nvPr>
            <p:ph type="dt" idx="1"/>
          </p:nvPr>
        </p:nvSpPr>
        <p:spPr bwMode="auto">
          <a:xfrm>
            <a:off x="5438180" y="0"/>
            <a:ext cx="4160937" cy="365276"/>
          </a:xfrm>
          <a:prstGeom prst="rect">
            <a:avLst/>
          </a:prstGeom>
          <a:noFill/>
          <a:ln w="9525">
            <a:noFill/>
            <a:miter lim="800000"/>
            <a:headEnd/>
            <a:tailEnd/>
          </a:ln>
          <a:effectLst/>
        </p:spPr>
        <p:txBody>
          <a:bodyPr vert="horz" wrap="square" lIns="95738" tIns="47869" rIns="95738" bIns="47869" numCol="1" anchor="t" anchorCtr="0" compatLnSpc="1">
            <a:prstTxWarp prst="textNoShape">
              <a:avLst/>
            </a:prstTxWarp>
          </a:bodyPr>
          <a:lstStyle>
            <a:lvl1pPr algn="r" defTabSz="957263">
              <a:defRPr sz="1300" b="0">
                <a:latin typeface="Times New Roman" pitchFamily="-107" charset="0"/>
              </a:defRPr>
            </a:lvl1pPr>
          </a:lstStyle>
          <a:p>
            <a:pPr>
              <a:defRPr/>
            </a:pPr>
            <a:endParaRPr lang="en-US"/>
          </a:p>
        </p:txBody>
      </p:sp>
      <p:sp>
        <p:nvSpPr>
          <p:cNvPr id="14340" name="Rectangle 4"/>
          <p:cNvSpPr>
            <a:spLocks noGrp="1" noRot="1" noChangeAspect="1" noChangeArrowheads="1" noTextEdit="1"/>
          </p:cNvSpPr>
          <p:nvPr>
            <p:ph type="sldImg" idx="2"/>
          </p:nvPr>
        </p:nvSpPr>
        <p:spPr bwMode="auto">
          <a:xfrm>
            <a:off x="2971800" y="549275"/>
            <a:ext cx="3657600" cy="2743200"/>
          </a:xfrm>
          <a:prstGeom prst="rect">
            <a:avLst/>
          </a:prstGeom>
          <a:noFill/>
          <a:ln w="9525">
            <a:solidFill>
              <a:srgbClr val="000000"/>
            </a:solidFill>
            <a:miter lim="800000"/>
            <a:headEnd/>
            <a:tailEnd/>
          </a:ln>
        </p:spPr>
      </p:sp>
      <p:sp>
        <p:nvSpPr>
          <p:cNvPr id="176133" name="Rectangle 5"/>
          <p:cNvSpPr>
            <a:spLocks noGrp="1" noChangeArrowheads="1"/>
          </p:cNvSpPr>
          <p:nvPr>
            <p:ph type="body" sz="quarter" idx="3"/>
          </p:nvPr>
        </p:nvSpPr>
        <p:spPr bwMode="auto">
          <a:xfrm>
            <a:off x="960538" y="3474963"/>
            <a:ext cx="7680127" cy="3291114"/>
          </a:xfrm>
          <a:prstGeom prst="rect">
            <a:avLst/>
          </a:prstGeom>
          <a:noFill/>
          <a:ln w="9525">
            <a:noFill/>
            <a:miter lim="800000"/>
            <a:headEnd/>
            <a:tailEnd/>
          </a:ln>
          <a:effectLst/>
        </p:spPr>
        <p:txBody>
          <a:bodyPr vert="horz" wrap="square" lIns="95738" tIns="47869" rIns="95738" bIns="47869" numCol="1" anchor="t" anchorCtr="0" compatLnSpc="1">
            <a:prstTxWarp prst="textNoShape">
              <a:avLst/>
            </a:prstTxWarp>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176134" name="Rectangle 6"/>
          <p:cNvSpPr>
            <a:spLocks noGrp="1" noChangeArrowheads="1"/>
          </p:cNvSpPr>
          <p:nvPr>
            <p:ph type="ftr" sz="quarter" idx="4"/>
          </p:nvPr>
        </p:nvSpPr>
        <p:spPr bwMode="auto">
          <a:xfrm>
            <a:off x="0" y="6948715"/>
            <a:ext cx="4160937" cy="365276"/>
          </a:xfrm>
          <a:prstGeom prst="rect">
            <a:avLst/>
          </a:prstGeom>
          <a:noFill/>
          <a:ln w="9525">
            <a:noFill/>
            <a:miter lim="800000"/>
            <a:headEnd/>
            <a:tailEnd/>
          </a:ln>
          <a:effectLst/>
        </p:spPr>
        <p:txBody>
          <a:bodyPr vert="horz" wrap="square" lIns="95738" tIns="47869" rIns="95738" bIns="47869" numCol="1" anchor="b" anchorCtr="0" compatLnSpc="1">
            <a:prstTxWarp prst="textNoShape">
              <a:avLst/>
            </a:prstTxWarp>
          </a:bodyPr>
          <a:lstStyle>
            <a:lvl1pPr algn="l" defTabSz="957263">
              <a:defRPr sz="1300" b="0">
                <a:latin typeface="Times New Roman" pitchFamily="-107" charset="0"/>
              </a:defRPr>
            </a:lvl1pPr>
          </a:lstStyle>
          <a:p>
            <a:pPr>
              <a:defRPr/>
            </a:pPr>
            <a:endParaRPr lang="en-US"/>
          </a:p>
        </p:txBody>
      </p:sp>
      <p:sp>
        <p:nvSpPr>
          <p:cNvPr id="176135" name="Rectangle 7"/>
          <p:cNvSpPr>
            <a:spLocks noGrp="1" noChangeArrowheads="1"/>
          </p:cNvSpPr>
          <p:nvPr>
            <p:ph type="sldNum" sz="quarter" idx="5"/>
          </p:nvPr>
        </p:nvSpPr>
        <p:spPr bwMode="auto">
          <a:xfrm>
            <a:off x="5438180" y="6948715"/>
            <a:ext cx="4160937" cy="365276"/>
          </a:xfrm>
          <a:prstGeom prst="rect">
            <a:avLst/>
          </a:prstGeom>
          <a:noFill/>
          <a:ln w="9525">
            <a:noFill/>
            <a:miter lim="800000"/>
            <a:headEnd/>
            <a:tailEnd/>
          </a:ln>
          <a:effectLst/>
        </p:spPr>
        <p:txBody>
          <a:bodyPr vert="horz" wrap="square" lIns="95738" tIns="47869" rIns="95738" bIns="47869" numCol="1" anchor="b" anchorCtr="0" compatLnSpc="1">
            <a:prstTxWarp prst="textNoShape">
              <a:avLst/>
            </a:prstTxWarp>
          </a:bodyPr>
          <a:lstStyle>
            <a:lvl1pPr algn="r" defTabSz="957263">
              <a:defRPr sz="1300" b="0">
                <a:latin typeface="Times New Roman" pitchFamily="-107" charset="0"/>
              </a:defRPr>
            </a:lvl1pPr>
          </a:lstStyle>
          <a:p>
            <a:pPr>
              <a:defRPr/>
            </a:pPr>
            <a:fld id="{B069701C-02A1-CE43-ADB4-E98A80C283F2}" type="slidenum">
              <a:rPr lang="en-US"/>
              <a:pPr>
                <a:defRPr/>
              </a:pPr>
              <a:t>‹#›</a:t>
            </a:fld>
            <a:endParaRPr lang="en-US"/>
          </a:p>
        </p:txBody>
      </p:sp>
    </p:spTree>
    <p:extLst>
      <p:ext uri="{BB962C8B-B14F-4D97-AF65-F5344CB8AC3E}">
        <p14:creationId xmlns:p14="http://schemas.microsoft.com/office/powerpoint/2010/main" val="76515055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600" kern="1200">
        <a:solidFill>
          <a:schemeClr val="tx1"/>
        </a:solidFill>
        <a:latin typeface="Times New Roman" charset="0"/>
        <a:ea typeface="ＭＳ Ｐゴシック" pitchFamily="-107" charset="-128"/>
        <a:cs typeface="ＭＳ Ｐゴシック" pitchFamily="-107" charset="-128"/>
      </a:defRPr>
    </a:lvl1pPr>
    <a:lvl2pPr marL="457200" algn="l" rtl="0" eaLnBrk="0" fontAlgn="base" hangingPunct="0">
      <a:spcBef>
        <a:spcPct val="30000"/>
      </a:spcBef>
      <a:spcAft>
        <a:spcPct val="0"/>
      </a:spcAft>
      <a:defRPr sz="1600" kern="1200">
        <a:solidFill>
          <a:schemeClr val="tx1"/>
        </a:solidFill>
        <a:latin typeface="Times New Roman" charset="0"/>
        <a:ea typeface="ＭＳ Ｐゴシック" charset="-128"/>
        <a:cs typeface="+mn-cs"/>
      </a:defRPr>
    </a:lvl2pPr>
    <a:lvl3pPr marL="914400" algn="l" rtl="0" eaLnBrk="0" fontAlgn="base" hangingPunct="0">
      <a:spcBef>
        <a:spcPct val="30000"/>
      </a:spcBef>
      <a:spcAft>
        <a:spcPct val="0"/>
      </a:spcAft>
      <a:defRPr sz="1600" kern="1200">
        <a:solidFill>
          <a:schemeClr val="tx1"/>
        </a:solidFill>
        <a:latin typeface="Times New Roman" charset="0"/>
        <a:ea typeface="ＭＳ Ｐゴシック" charset="-128"/>
        <a:cs typeface="+mn-cs"/>
      </a:defRPr>
    </a:lvl3pPr>
    <a:lvl4pPr marL="1371600" algn="l" rtl="0" eaLnBrk="0" fontAlgn="base" hangingPunct="0">
      <a:spcBef>
        <a:spcPct val="30000"/>
      </a:spcBef>
      <a:spcAft>
        <a:spcPct val="0"/>
      </a:spcAft>
      <a:defRPr sz="1600" kern="1200">
        <a:solidFill>
          <a:schemeClr val="tx1"/>
        </a:solidFill>
        <a:latin typeface="Times New Roman" charset="0"/>
        <a:ea typeface="ＭＳ Ｐゴシック" charset="-128"/>
        <a:cs typeface="+mn-cs"/>
      </a:defRPr>
    </a:lvl4pPr>
    <a:lvl5pPr marL="1828800" algn="l" rtl="0" eaLnBrk="0" fontAlgn="base" hangingPunct="0">
      <a:spcBef>
        <a:spcPct val="30000"/>
      </a:spcBef>
      <a:spcAft>
        <a:spcPct val="0"/>
      </a:spcAft>
      <a:defRPr sz="1600" kern="1200">
        <a:solidFill>
          <a:schemeClr val="tx1"/>
        </a:solidFill>
        <a:latin typeface="Times New Roman"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Today</a:t>
            </a:r>
            <a:r>
              <a:rPr lang="en-US" b="1" baseline="0" dirty="0" smtClean="0"/>
              <a:t> we’ll begin with why we need time synchronization in distributed systems, then look at algorithms for time synchronization in the wall clock time sense, and for distributed systems we’ll see shortcomings there.  Finally we’ll discuss Logical Time, which overcomes these shortcomings.</a:t>
            </a:r>
            <a:endParaRPr lang="en-US" b="1"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a:t>
            </a:fld>
            <a:endParaRPr lang="en-US"/>
          </a:p>
        </p:txBody>
      </p:sp>
    </p:spTree>
    <p:extLst>
      <p:ext uri="{BB962C8B-B14F-4D97-AF65-F5344CB8AC3E}">
        <p14:creationId xmlns:p14="http://schemas.microsoft.com/office/powerpoint/2010/main" val="939746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 typeface="+mj-lt"/>
              <a:buNone/>
            </a:pPr>
            <a:r>
              <a:rPr lang="en-GB" altLang="en-US" spc="0" dirty="0" smtClean="0"/>
              <a:t>Master computes average offset 𝜃</a:t>
            </a:r>
            <a:r>
              <a:rPr lang="en-GB" altLang="en-US" spc="0" baseline="-25000" dirty="0" err="1" smtClean="0"/>
              <a:t>ave</a:t>
            </a:r>
            <a:r>
              <a:rPr lang="en-GB" altLang="en-US" spc="0" dirty="0" smtClean="0"/>
              <a:t>, tells others to adjust their clock by 𝜃</a:t>
            </a:r>
            <a:r>
              <a:rPr lang="en-GB" altLang="en-US" spc="0" baseline="-25000" dirty="0" err="1" smtClean="0"/>
              <a:t>ave</a:t>
            </a:r>
            <a:r>
              <a:rPr lang="en-GB" altLang="en-US" spc="0" dirty="0" smtClean="0"/>
              <a:t> − 𝜃</a:t>
            </a:r>
            <a:r>
              <a:rPr lang="en-GB" altLang="en-US" i="1" spc="0" baseline="-25000" dirty="0" err="1" smtClean="0"/>
              <a:t>i</a:t>
            </a:r>
            <a:endParaRPr lang="en-GB" altLang="en-US" i="1" spc="0" baseline="0" dirty="0" smtClean="0"/>
          </a:p>
          <a:p>
            <a:pPr marL="0" indent="0">
              <a:buFont typeface="+mj-lt"/>
              <a:buNone/>
            </a:pPr>
            <a:endParaRPr lang="en-GB" altLang="en-US" i="1" spc="0" baseline="0" dirty="0" smtClean="0"/>
          </a:p>
          <a:p>
            <a:pPr marL="0" indent="0">
              <a:buFont typeface="+mj-lt"/>
              <a:buNone/>
            </a:pPr>
            <a:r>
              <a:rPr lang="en-GB" altLang="en-US" b="1" i="1" spc="0" baseline="0" dirty="0" smtClean="0"/>
              <a:t>Average clock offset = + 5 minutes</a:t>
            </a:r>
            <a:endParaRPr lang="en-GB" altLang="en-US" b="1" i="1" dirty="0" smtClean="0"/>
          </a:p>
          <a:p>
            <a:pPr marL="514350" indent="-514350">
              <a:buFont typeface="+mj-lt"/>
              <a:buAutoNum type="arabicPeriod"/>
            </a:pPr>
            <a:endParaRPr lang="en-GB" altLang="en-US" i="1" dirty="0" smtClean="0"/>
          </a:p>
          <a:p>
            <a:r>
              <a:rPr lang="en-GB" altLang="en-US" i="1" dirty="0" smtClean="0"/>
              <a:t>What if the master fails? </a:t>
            </a:r>
            <a:r>
              <a:rPr lang="en-GB" altLang="en-US" b="1" dirty="0" smtClean="0">
                <a:solidFill>
                  <a:schemeClr val="accent6">
                    <a:lumMod val="75000"/>
                  </a:schemeClr>
                </a:solidFill>
              </a:rPr>
              <a:t>Elect a new master </a:t>
            </a:r>
            <a:r>
              <a:rPr lang="en-GB" altLang="en-US" dirty="0" smtClean="0"/>
              <a:t>to take over (more on this later)</a:t>
            </a:r>
          </a:p>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12</a:t>
            </a:fld>
            <a:endParaRPr lang="en-US"/>
          </a:p>
        </p:txBody>
      </p:sp>
    </p:spTree>
    <p:extLst>
      <p:ext uri="{BB962C8B-B14F-4D97-AF65-F5344CB8AC3E}">
        <p14:creationId xmlns:p14="http://schemas.microsoft.com/office/powerpoint/2010/main" val="150601828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Finally NTP -- most commonly deployed on</a:t>
            </a:r>
            <a:r>
              <a:rPr lang="en-US" b="1" baseline="0" dirty="0" smtClean="0"/>
              <a:t> the Internet.</a:t>
            </a:r>
            <a:endParaRPr lang="en-US" b="1"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13</a:t>
            </a:fld>
            <a:endParaRPr lang="en-US"/>
          </a:p>
        </p:txBody>
      </p:sp>
    </p:spTree>
    <p:extLst>
      <p:ext uri="{BB962C8B-B14F-4D97-AF65-F5344CB8AC3E}">
        <p14:creationId xmlns:p14="http://schemas.microsoft.com/office/powerpoint/2010/main" val="2906394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14</a:t>
            </a:fld>
            <a:endParaRPr lang="en-US"/>
          </a:p>
        </p:txBody>
      </p:sp>
    </p:spTree>
    <p:extLst>
      <p:ext uri="{BB962C8B-B14F-4D97-AF65-F5344CB8AC3E}">
        <p14:creationId xmlns:p14="http://schemas.microsoft.com/office/powerpoint/2010/main" val="595073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get redundancy in network paths, server selection. </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16</a:t>
            </a:fld>
            <a:endParaRPr lang="en-US"/>
          </a:p>
        </p:txBody>
      </p:sp>
    </p:spTree>
    <p:extLst>
      <p:ext uri="{BB962C8B-B14F-4D97-AF65-F5344CB8AC3E}">
        <p14:creationId xmlns:p14="http://schemas.microsoft.com/office/powerpoint/2010/main" val="70450544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r>
              <a:rPr lang="en-US" dirty="0" smtClean="0"/>
              <a:t>Additional</a:t>
            </a:r>
            <a:r>
              <a:rPr lang="en-US" baseline="0" dirty="0" smtClean="0"/>
              <a:t> RTT delay add to either the outbound delay or inbound delay, but recall that Cristian's algorithm used only one sided delay.  So potential inaccuracy is half the additional RTT delay.</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17</a:t>
            </a:fld>
            <a:endParaRPr lang="en-US"/>
          </a:p>
        </p:txBody>
      </p:sp>
    </p:spTree>
    <p:extLst>
      <p:ext uri="{BB962C8B-B14F-4D97-AF65-F5344CB8AC3E}">
        <p14:creationId xmlns:p14="http://schemas.microsoft.com/office/powerpoint/2010/main" val="190033554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19</a:t>
            </a:fld>
            <a:endParaRPr lang="en-US"/>
          </a:p>
        </p:txBody>
      </p:sp>
    </p:spTree>
    <p:extLst>
      <p:ext uri="{BB962C8B-B14F-4D97-AF65-F5344CB8AC3E}">
        <p14:creationId xmlns:p14="http://schemas.microsoft.com/office/powerpoint/2010/main" val="57225601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20</a:t>
            </a:fld>
            <a:endParaRPr lang="en-US"/>
          </a:p>
        </p:txBody>
      </p:sp>
    </p:spTree>
    <p:extLst>
      <p:ext uri="{BB962C8B-B14F-4D97-AF65-F5344CB8AC3E}">
        <p14:creationId xmlns:p14="http://schemas.microsoft.com/office/powerpoint/2010/main" val="207451425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Whole-site failure: Flood, fire, disaster</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21</a:t>
            </a:fld>
            <a:endParaRPr lang="en-US"/>
          </a:p>
        </p:txBody>
      </p:sp>
    </p:spTree>
    <p:extLst>
      <p:ext uri="{BB962C8B-B14F-4D97-AF65-F5344CB8AC3E}">
        <p14:creationId xmlns:p14="http://schemas.microsoft.com/office/powerpoint/2010/main" val="5400566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What’s the simplest way of replicating the database?</a:t>
            </a:r>
          </a:p>
          <a:p>
            <a:r>
              <a:rPr lang="en-US" dirty="0" smtClean="0"/>
              <a:t>Query to nearest</a:t>
            </a:r>
            <a:r>
              <a:rPr lang="en-US" baseline="0" dirty="0" smtClean="0"/>
              <a:t> means that speed increases – good!</a:t>
            </a:r>
          </a:p>
          <a:p>
            <a:r>
              <a:rPr lang="en-US" dirty="0" smtClean="0"/>
              <a:t>Updates</a:t>
            </a:r>
            <a:r>
              <a:rPr lang="en-US" baseline="0" dirty="0" smtClean="0"/>
              <a:t> are forwarded to each – let’s see the consequences</a:t>
            </a:r>
            <a:r>
              <a:rPr lang="is-IS" baseline="0" smtClean="0"/>
              <a:t>…</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22</a:t>
            </a:fld>
            <a:endParaRPr lang="en-US"/>
          </a:p>
        </p:txBody>
      </p:sp>
    </p:spTree>
    <p:extLst>
      <p:ext uri="{BB962C8B-B14F-4D97-AF65-F5344CB8AC3E}">
        <p14:creationId xmlns:p14="http://schemas.microsoft.com/office/powerpoint/2010/main" val="65152850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How do we capture the happens-before relationship?</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24</a:t>
            </a:fld>
            <a:endParaRPr lang="en-US"/>
          </a:p>
        </p:txBody>
      </p:sp>
    </p:spTree>
    <p:extLst>
      <p:ext uri="{BB962C8B-B14F-4D97-AF65-F5344CB8AC3E}">
        <p14:creationId xmlns:p14="http://schemas.microsoft.com/office/powerpoint/2010/main" val="119619220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E8CCFD2D-4D00-9141-B8A8-FE475517CDD9}" type="slidenum">
              <a:rPr lang="en-US" altLang="en-US" sz="1200"/>
              <a:pPr eaLnBrk="1" hangingPunct="1"/>
              <a:t>3</a:t>
            </a:fld>
            <a:endParaRPr lang="en-US" altLang="en-US" sz="1200"/>
          </a:p>
        </p:txBody>
      </p:sp>
      <p:sp>
        <p:nvSpPr>
          <p:cNvPr id="92162" name="Rectangle 2"/>
          <p:cNvSpPr>
            <a:spLocks noGrp="1" noRot="1" noChangeAspect="1" noChangeArrowheads="1" noTextEdit="1"/>
          </p:cNvSpPr>
          <p:nvPr>
            <p:ph type="sldImg"/>
          </p:nvPr>
        </p:nvSpPr>
        <p:spPr>
          <a:ln/>
        </p:spPr>
      </p:sp>
      <p:sp>
        <p:nvSpPr>
          <p:cNvPr id="92163"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r>
              <a:rPr lang="en-US" altLang="en-US" b="1" dirty="0" smtClean="0">
                <a:ea typeface="ＭＳ Ｐゴシック" charset="-128"/>
              </a:rPr>
              <a:t>Consider a distributed edit-compile workflow</a:t>
            </a:r>
            <a:r>
              <a:rPr lang="en-US" altLang="en-US" b="1" baseline="0" dirty="0" smtClean="0">
                <a:ea typeface="ＭＳ Ｐゴシック" charset="-128"/>
              </a:rPr>
              <a:t> where a user’s laptop computer runs an editor and a server runs make/compiler over a shared filesystem like NFS.</a:t>
            </a:r>
          </a:p>
          <a:p>
            <a:endParaRPr lang="en-US" altLang="en-US" b="1" dirty="0" smtClean="0">
              <a:ea typeface="ＭＳ Ｐゴシック" charset="-128"/>
            </a:endParaRPr>
          </a:p>
          <a:p>
            <a:r>
              <a:rPr lang="en-US" altLang="en-US" b="0" baseline="0" dirty="0" smtClean="0">
                <a:ea typeface="ＭＳ Ｐゴシック" charset="-128"/>
              </a:rPr>
              <a:t>make examines file modification times, tests whether source file time &gt; object file.</a:t>
            </a:r>
          </a:p>
          <a:p>
            <a:r>
              <a:rPr lang="en-US" altLang="en-US" b="0" i="1" u="sng" baseline="0" dirty="0" smtClean="0">
                <a:ea typeface="ＭＳ Ｐゴシック" charset="-128"/>
              </a:rPr>
              <a:t>Should call compiler </a:t>
            </a:r>
            <a:r>
              <a:rPr lang="en-US" altLang="en-US" b="0" baseline="0" dirty="0" smtClean="0">
                <a:ea typeface="ＭＳ Ｐゴシック" charset="-128"/>
              </a:rPr>
              <a:t>b/c file edited after a compile.</a:t>
            </a:r>
          </a:p>
        </p:txBody>
      </p:sp>
    </p:spTree>
    <p:extLst>
      <p:ext uri="{BB962C8B-B14F-4D97-AF65-F5344CB8AC3E}">
        <p14:creationId xmlns:p14="http://schemas.microsoft.com/office/powerpoint/2010/main" val="174818699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So let's reason about what happens before ought</a:t>
            </a:r>
            <a:r>
              <a:rPr lang="en-US" b="1" baseline="0" dirty="0" smtClean="0"/>
              <a:t> to mean.</a:t>
            </a:r>
            <a:endParaRPr lang="en-US" b="1"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25</a:t>
            </a:fld>
            <a:endParaRPr lang="en-US"/>
          </a:p>
        </p:txBody>
      </p:sp>
    </p:spTree>
    <p:extLst>
      <p:ext uri="{BB962C8B-B14F-4D97-AF65-F5344CB8AC3E}">
        <p14:creationId xmlns:p14="http://schemas.microsoft.com/office/powerpoint/2010/main" val="178556544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26</a:t>
            </a:fld>
            <a:endParaRPr lang="en-US"/>
          </a:p>
        </p:txBody>
      </p:sp>
    </p:spTree>
    <p:extLst>
      <p:ext uri="{BB962C8B-B14F-4D97-AF65-F5344CB8AC3E}">
        <p14:creationId xmlns:p14="http://schemas.microsoft.com/office/powerpoint/2010/main" val="118340868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Continuing to reason about happens before.</a:t>
            </a:r>
          </a:p>
          <a:p>
            <a:endParaRPr lang="en-US" dirty="0" smtClean="0"/>
          </a:p>
          <a:p>
            <a:r>
              <a:rPr lang="en-US" dirty="0" smtClean="0"/>
              <a:t>P1 is sending a</a:t>
            </a:r>
            <a:r>
              <a:rPr lang="en-US" baseline="0" dirty="0" smtClean="0"/>
              <a:t> message – any message to P2.  </a:t>
            </a:r>
          </a:p>
          <a:p>
            <a:r>
              <a:rPr lang="en-US" baseline="0" dirty="0" smtClean="0"/>
              <a:t>Event b is the message transmission</a:t>
            </a:r>
          </a:p>
          <a:p>
            <a:r>
              <a:rPr lang="en-US" baseline="0" dirty="0" smtClean="0"/>
              <a:t>Event c is the message reception.</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27</a:t>
            </a:fld>
            <a:endParaRPr lang="en-US"/>
          </a:p>
        </p:txBody>
      </p:sp>
    </p:spTree>
    <p:extLst>
      <p:ext uri="{BB962C8B-B14F-4D97-AF65-F5344CB8AC3E}">
        <p14:creationId xmlns:p14="http://schemas.microsoft.com/office/powerpoint/2010/main" val="1442060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28</a:t>
            </a:fld>
            <a:endParaRPr lang="en-US"/>
          </a:p>
        </p:txBody>
      </p:sp>
    </p:spTree>
    <p:extLst>
      <p:ext uri="{BB962C8B-B14F-4D97-AF65-F5344CB8AC3E}">
        <p14:creationId xmlns:p14="http://schemas.microsoft.com/office/powerpoint/2010/main" val="151387453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29</a:t>
            </a:fld>
            <a:endParaRPr lang="en-US"/>
          </a:p>
        </p:txBody>
      </p:sp>
    </p:spTree>
    <p:extLst>
      <p:ext uri="{BB962C8B-B14F-4D97-AF65-F5344CB8AC3E}">
        <p14:creationId xmlns:p14="http://schemas.microsoft.com/office/powerpoint/2010/main" val="2320597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smtClean="0"/>
          </a:p>
          <a:p>
            <a:endParaRPr lang="en-US" dirty="0" smtClean="0"/>
          </a:p>
          <a:p>
            <a:endParaRPr lang="en-US" dirty="0" smtClean="0"/>
          </a:p>
          <a:p>
            <a:r>
              <a:rPr lang="en-US" dirty="0" smtClean="0"/>
              <a:t>SEGUE: So you can begin to see the power of Lamport clocks.</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30</a:t>
            </a:fld>
            <a:endParaRPr lang="en-US"/>
          </a:p>
        </p:txBody>
      </p:sp>
    </p:spTree>
    <p:extLst>
      <p:ext uri="{BB962C8B-B14F-4D97-AF65-F5344CB8AC3E}">
        <p14:creationId xmlns:p14="http://schemas.microsoft.com/office/powerpoint/2010/main" val="94151981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3" name="Slide Image Placeholder 1"/>
          <p:cNvSpPr>
            <a:spLocks noGrp="1" noRot="1" noChangeAspect="1"/>
          </p:cNvSpPr>
          <p:nvPr>
            <p:ph type="sldImg"/>
          </p:nvPr>
        </p:nvSpPr>
        <p:spPr>
          <a:ln/>
        </p:spPr>
      </p:sp>
      <p:sp>
        <p:nvSpPr>
          <p:cNvPr id="105474"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en-GB" dirty="0" smtClean="0">
                <a:sym typeface="Wingdings"/>
              </a:rPr>
              <a:t>C</a:t>
            </a:r>
            <a:r>
              <a:rPr lang="en-GB" dirty="0" smtClean="0"/>
              <a:t>onsider events </a:t>
            </a:r>
            <a:r>
              <a:rPr lang="en-GB" b="1" dirty="0" smtClean="0"/>
              <a:t>a</a:t>
            </a:r>
            <a:r>
              <a:rPr lang="en-GB" dirty="0" smtClean="0"/>
              <a:t> and </a:t>
            </a:r>
            <a:r>
              <a:rPr lang="en-GB" b="1" dirty="0" smtClean="0"/>
              <a:t>d: </a:t>
            </a:r>
            <a:r>
              <a:rPr lang="en-GB" dirty="0" smtClean="0"/>
              <a:t>different processes and no chain of messages relates them</a:t>
            </a:r>
          </a:p>
        </p:txBody>
      </p:sp>
      <p:sp>
        <p:nvSpPr>
          <p:cNvPr id="4" name="Slide Number Placeholder 3"/>
          <p:cNvSpPr>
            <a:spLocks noGrp="1"/>
          </p:cNvSpPr>
          <p:nvPr>
            <p:ph type="sldNum" sz="quarter" idx="5"/>
          </p:nvPr>
        </p:nvSpPr>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CD20D915-FD31-124C-9262-D1940BDC7BD3}" type="slidenum">
              <a:rPr lang="en-US" altLang="en-US" sz="1200"/>
              <a:pPr eaLnBrk="1" hangingPunct="1"/>
              <a:t>31</a:t>
            </a:fld>
            <a:endParaRPr lang="en-US" altLang="en-US" sz="1200"/>
          </a:p>
        </p:txBody>
      </p:sp>
    </p:spTree>
    <p:extLst>
      <p:ext uri="{BB962C8B-B14F-4D97-AF65-F5344CB8AC3E}">
        <p14:creationId xmlns:p14="http://schemas.microsoft.com/office/powerpoint/2010/main" val="7417576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So</a:t>
            </a:r>
            <a:r>
              <a:rPr lang="en-US" b="1" baseline="0" dirty="0" smtClean="0"/>
              <a:t> thinking back to our distributed bank ledger example, our plan now is to define a clock time for every event.</a:t>
            </a:r>
            <a:endParaRPr lang="en-US" b="1" dirty="0" smtClean="0"/>
          </a:p>
          <a:p>
            <a:endParaRPr lang="en-US" b="1" dirty="0" smtClean="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32</a:t>
            </a:fld>
            <a:endParaRPr lang="en-US"/>
          </a:p>
        </p:txBody>
      </p:sp>
    </p:spTree>
    <p:extLst>
      <p:ext uri="{BB962C8B-B14F-4D97-AF65-F5344CB8AC3E}">
        <p14:creationId xmlns:p14="http://schemas.microsoft.com/office/powerpoint/2010/main" val="178613774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Each process will maintain an integer-valued</a:t>
            </a:r>
            <a:r>
              <a:rPr lang="en-US" baseline="0" dirty="0" smtClean="0"/>
              <a:t> local clock (not a wall clock time)</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33</a:t>
            </a:fld>
            <a:endParaRPr lang="en-US"/>
          </a:p>
        </p:txBody>
      </p:sp>
    </p:spTree>
    <p:extLst>
      <p:ext uri="{BB962C8B-B14F-4D97-AF65-F5344CB8AC3E}">
        <p14:creationId xmlns:p14="http://schemas.microsoft.com/office/powerpoint/2010/main" val="206332157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34</a:t>
            </a:fld>
            <a:endParaRPr lang="en-US"/>
          </a:p>
        </p:txBody>
      </p:sp>
    </p:spTree>
    <p:extLst>
      <p:ext uri="{BB962C8B-B14F-4D97-AF65-F5344CB8AC3E}">
        <p14:creationId xmlns:p14="http://schemas.microsoft.com/office/powerpoint/2010/main" val="2936962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b="1" i="1" spc="0" dirty="0" smtClean="0"/>
              <a:t>Is it possible to synchronize all the clocks in a distributed system?</a:t>
            </a:r>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a:t>
            </a:fld>
            <a:endParaRPr lang="en-US"/>
          </a:p>
        </p:txBody>
      </p:sp>
    </p:spTree>
    <p:extLst>
      <p:ext uri="{BB962C8B-B14F-4D97-AF65-F5344CB8AC3E}">
        <p14:creationId xmlns:p14="http://schemas.microsoft.com/office/powerpoint/2010/main" val="4392262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35</a:t>
            </a:fld>
            <a:endParaRPr lang="en-US"/>
          </a:p>
        </p:txBody>
      </p:sp>
    </p:spTree>
    <p:extLst>
      <p:ext uri="{BB962C8B-B14F-4D97-AF65-F5344CB8AC3E}">
        <p14:creationId xmlns:p14="http://schemas.microsoft.com/office/powerpoint/2010/main" val="1579163914"/>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36</a:t>
            </a:fld>
            <a:endParaRPr lang="en-US"/>
          </a:p>
        </p:txBody>
      </p:sp>
    </p:spTree>
    <p:extLst>
      <p:ext uri="{BB962C8B-B14F-4D97-AF65-F5344CB8AC3E}">
        <p14:creationId xmlns:p14="http://schemas.microsoft.com/office/powerpoint/2010/main" val="75487664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37</a:t>
            </a:fld>
            <a:endParaRPr lang="en-US"/>
          </a:p>
        </p:txBody>
      </p:sp>
    </p:spTree>
    <p:extLst>
      <p:ext uri="{BB962C8B-B14F-4D97-AF65-F5344CB8AC3E}">
        <p14:creationId xmlns:p14="http://schemas.microsoft.com/office/powerpoint/2010/main" val="56599017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defTabSz="931863">
              <a:defRPr sz="2400">
                <a:solidFill>
                  <a:schemeClr val="tx1"/>
                </a:solidFill>
                <a:latin typeface="Times New Roman" charset="0"/>
              </a:defRPr>
            </a:lvl1pPr>
            <a:lvl2pPr marL="742950" indent="-285750" defTabSz="931863">
              <a:defRPr sz="2400">
                <a:solidFill>
                  <a:schemeClr val="tx1"/>
                </a:solidFill>
                <a:latin typeface="Times New Roman" charset="0"/>
              </a:defRPr>
            </a:lvl2pPr>
            <a:lvl3pPr marL="1143000" indent="-228600" defTabSz="931863">
              <a:defRPr sz="2400">
                <a:solidFill>
                  <a:schemeClr val="tx1"/>
                </a:solidFill>
                <a:latin typeface="Times New Roman" charset="0"/>
              </a:defRPr>
            </a:lvl3pPr>
            <a:lvl4pPr marL="1600200" indent="-228600" defTabSz="931863">
              <a:defRPr sz="2400">
                <a:solidFill>
                  <a:schemeClr val="tx1"/>
                </a:solidFill>
                <a:latin typeface="Times New Roman" charset="0"/>
              </a:defRPr>
            </a:lvl4pPr>
            <a:lvl5pPr marL="2057400" indent="-228600" defTabSz="931863">
              <a:defRPr sz="2400">
                <a:solidFill>
                  <a:schemeClr val="tx1"/>
                </a:solidFill>
                <a:latin typeface="Times New Roman" charset="0"/>
              </a:defRPr>
            </a:lvl5pPr>
            <a:lvl6pPr marL="2514600" indent="-228600" defTabSz="931863" eaLnBrk="0" fontAlgn="base" hangingPunct="0">
              <a:spcBef>
                <a:spcPct val="0"/>
              </a:spcBef>
              <a:spcAft>
                <a:spcPct val="0"/>
              </a:spcAft>
              <a:defRPr sz="2400">
                <a:solidFill>
                  <a:schemeClr val="tx1"/>
                </a:solidFill>
                <a:latin typeface="Times New Roman" charset="0"/>
              </a:defRPr>
            </a:lvl6pPr>
            <a:lvl7pPr marL="2971800" indent="-228600" defTabSz="931863" eaLnBrk="0" fontAlgn="base" hangingPunct="0">
              <a:spcBef>
                <a:spcPct val="0"/>
              </a:spcBef>
              <a:spcAft>
                <a:spcPct val="0"/>
              </a:spcAft>
              <a:defRPr sz="2400">
                <a:solidFill>
                  <a:schemeClr val="tx1"/>
                </a:solidFill>
                <a:latin typeface="Times New Roman" charset="0"/>
              </a:defRPr>
            </a:lvl7pPr>
            <a:lvl8pPr marL="3429000" indent="-228600" defTabSz="931863" eaLnBrk="0" fontAlgn="base" hangingPunct="0">
              <a:spcBef>
                <a:spcPct val="0"/>
              </a:spcBef>
              <a:spcAft>
                <a:spcPct val="0"/>
              </a:spcAft>
              <a:defRPr sz="2400">
                <a:solidFill>
                  <a:schemeClr val="tx1"/>
                </a:solidFill>
                <a:latin typeface="Times New Roman" charset="0"/>
              </a:defRPr>
            </a:lvl8pPr>
            <a:lvl9pPr marL="3886200" indent="-228600" defTabSz="931863" eaLnBrk="0" fontAlgn="base" hangingPunct="0">
              <a:spcBef>
                <a:spcPct val="0"/>
              </a:spcBef>
              <a:spcAft>
                <a:spcPct val="0"/>
              </a:spcAft>
              <a:defRPr sz="2400">
                <a:solidFill>
                  <a:schemeClr val="tx1"/>
                </a:solidFill>
                <a:latin typeface="Times New Roman" charset="0"/>
              </a:defRPr>
            </a:lvl9pPr>
          </a:lstStyle>
          <a:p>
            <a:fld id="{3DBBB3EF-5322-6643-AA49-949BCA5553D5}" type="slidenum">
              <a:rPr lang="en-US" altLang="en-US" sz="1300"/>
              <a:pPr/>
              <a:t>38</a:t>
            </a:fld>
            <a:endParaRPr lang="en-US" altLang="en-US" sz="1300"/>
          </a:p>
        </p:txBody>
      </p:sp>
      <p:sp>
        <p:nvSpPr>
          <p:cNvPr id="71683" name="Rectangle 2"/>
          <p:cNvSpPr>
            <a:spLocks noGrp="1" noRot="1" noChangeAspect="1" noChangeArrowheads="1" noTextEdit="1"/>
          </p:cNvSpPr>
          <p:nvPr>
            <p:ph type="sldImg"/>
          </p:nvPr>
        </p:nvSpPr>
        <p:spPr>
          <a:ln/>
        </p:spPr>
      </p:sp>
      <p:sp>
        <p:nvSpPr>
          <p:cNvPr id="71684"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 uri="{FAA26D3D-D897-4be2-8F04-BA451C77F1D7}">
              <ma14:placeholderFlag xmlns:ma14="http://schemas.microsoft.com/office/mac/drawingml/2011/main" val="1"/>
            </a:ext>
          </a:extLst>
        </p:spPr>
        <p:txBody>
          <a:bodyPr/>
          <a:lstStyle/>
          <a:p>
            <a:endParaRPr lang="en-US" altLang="en-US">
              <a:latin typeface="Times New Roman" charset="0"/>
            </a:endParaRPr>
          </a:p>
        </p:txBody>
      </p:sp>
    </p:spTree>
    <p:extLst>
      <p:ext uri="{BB962C8B-B14F-4D97-AF65-F5344CB8AC3E}">
        <p14:creationId xmlns:p14="http://schemas.microsoft.com/office/powerpoint/2010/main" val="11483918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39</a:t>
            </a:fld>
            <a:endParaRPr lang="en-US"/>
          </a:p>
        </p:txBody>
      </p:sp>
    </p:spTree>
    <p:extLst>
      <p:ext uri="{BB962C8B-B14F-4D97-AF65-F5344CB8AC3E}">
        <p14:creationId xmlns:p14="http://schemas.microsoft.com/office/powerpoint/2010/main" val="95601072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Protocol I'll show</a:t>
            </a:r>
            <a:r>
              <a:rPr lang="en-US" b="1" baseline="0" dirty="0" smtClean="0"/>
              <a:t> you that does this is called Totally-Ordered Multicast.</a:t>
            </a:r>
            <a:endParaRPr lang="en-US" b="1" dirty="0" smtClean="0"/>
          </a:p>
          <a:p>
            <a:endParaRPr lang="en-US" dirty="0" smtClean="0"/>
          </a:p>
          <a:p>
            <a:r>
              <a:rPr lang="en-US" dirty="0" smtClean="0"/>
              <a:t>SEGUE: Processes’ queues can </a:t>
            </a:r>
            <a:r>
              <a:rPr lang="en-US" b="1" dirty="0" smtClean="0">
                <a:solidFill>
                  <a:srgbClr val="FF0000"/>
                </a:solidFill>
              </a:rPr>
              <a:t>differ.</a:t>
            </a:r>
            <a:r>
              <a:rPr lang="en-US" b="1" baseline="0" dirty="0" smtClean="0">
                <a:solidFill>
                  <a:srgbClr val="FF0000"/>
                </a:solidFill>
              </a:rPr>
              <a:t>  So they need to tell each other about their events – let’s see how this happens.</a:t>
            </a:r>
            <a:endParaRPr lang="en-US" i="1" dirty="0" smtClean="0"/>
          </a:p>
          <a:p>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40</a:t>
            </a:fld>
            <a:endParaRPr lang="en-US"/>
          </a:p>
        </p:txBody>
      </p:sp>
    </p:spTree>
    <p:extLst>
      <p:ext uri="{BB962C8B-B14F-4D97-AF65-F5344CB8AC3E}">
        <p14:creationId xmlns:p14="http://schemas.microsoft.com/office/powerpoint/2010/main" val="49733842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sz="2000" b="1" dirty="0" smtClean="0"/>
              <a:t>Key idea:</a:t>
            </a:r>
            <a:r>
              <a:rPr lang="en-US" sz="2000" b="1" baseline="0" dirty="0" smtClean="0"/>
              <a:t> Exchange messages to a</a:t>
            </a:r>
            <a:r>
              <a:rPr lang="en-US" sz="2000" b="1" dirty="0" smtClean="0">
                <a:solidFill>
                  <a:schemeClr val="accent6">
                    <a:lumMod val="75000"/>
                  </a:schemeClr>
                </a:solidFill>
              </a:rPr>
              <a:t>gree on </a:t>
            </a:r>
            <a:r>
              <a:rPr lang="en-US" sz="2000" b="1" dirty="0" smtClean="0"/>
              <a:t>the contents of everyone’s queue.</a:t>
            </a:r>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41</a:t>
            </a:fld>
            <a:endParaRPr lang="en-US"/>
          </a:p>
        </p:txBody>
      </p:sp>
    </p:spTree>
    <p:extLst>
      <p:ext uri="{BB962C8B-B14F-4D97-AF65-F5344CB8AC3E}">
        <p14:creationId xmlns:p14="http://schemas.microsoft.com/office/powerpoint/2010/main" val="21212912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sz="1800" dirty="0" smtClean="0"/>
              <a:t>Want</a:t>
            </a:r>
            <a:r>
              <a:rPr lang="en-US" sz="1800" baseline="0" dirty="0" smtClean="0"/>
              <a:t> it to be the case that both replicas process 1.1 before 1.2.</a:t>
            </a:r>
            <a:endParaRPr lang="en-US" sz="1800" dirty="0" smtClean="0"/>
          </a:p>
          <a:p>
            <a:pPr marL="285750" indent="-285750">
              <a:buFont typeface="Arial" charset="0"/>
              <a:buChar char="•"/>
            </a:pPr>
            <a:endParaRPr lang="en-US" sz="1800" dirty="0" smtClean="0"/>
          </a:p>
          <a:p>
            <a:pPr marL="285750" indent="-285750">
              <a:buFont typeface="Arial" charset="0"/>
              <a:buChar char="•"/>
            </a:pPr>
            <a:r>
              <a:rPr lang="en-US" sz="1800" dirty="0" smtClean="0"/>
              <a:t>P1 marks % fully acked: P1 has received its own </a:t>
            </a:r>
            <a:r>
              <a:rPr lang="en-US" sz="1800" dirty="0" err="1" smtClean="0"/>
              <a:t>ack</a:t>
            </a:r>
            <a:r>
              <a:rPr lang="en-US" sz="1800" dirty="0" smtClean="0"/>
              <a:t> and P2’s </a:t>
            </a:r>
            <a:r>
              <a:rPr lang="en-US" sz="1800" dirty="0" err="1" smtClean="0"/>
              <a:t>ack</a:t>
            </a:r>
            <a:r>
              <a:rPr lang="en-US" sz="1800" dirty="0" smtClean="0"/>
              <a:t> for the 10% interest update which is</a:t>
            </a:r>
            <a:r>
              <a:rPr lang="en-US" sz="1800" baseline="0" dirty="0" smtClean="0"/>
              <a:t> not shown and comes with the original update from P2</a:t>
            </a:r>
            <a:r>
              <a:rPr lang="en-US" sz="1800" dirty="0" smtClean="0"/>
              <a:t>.</a:t>
            </a:r>
            <a:r>
              <a:rPr lang="en-US" sz="1800" baseline="0" dirty="0" smtClean="0"/>
              <a:t>  </a:t>
            </a:r>
            <a:r>
              <a:rPr lang="en-US" sz="1800" dirty="0" smtClean="0"/>
              <a:t>Does P1 go ahead and process the 10% interest?  No – it processes updates in order.  So far so good?</a:t>
            </a:r>
          </a:p>
          <a:p>
            <a:pPr marL="285750" indent="-285750">
              <a:buFont typeface="Arial" charset="0"/>
              <a:buChar char="•"/>
            </a:pPr>
            <a:endParaRPr lang="en-US" sz="1800" dirty="0" smtClean="0"/>
          </a:p>
          <a:p>
            <a:pPr marL="285750" indent="-285750">
              <a:buFont typeface="Arial" charset="0"/>
              <a:buChar char="•"/>
            </a:pPr>
            <a:r>
              <a:rPr lang="en-US" sz="1800" dirty="0" smtClean="0"/>
              <a:t>P2 marks % full </a:t>
            </a:r>
            <a:r>
              <a:rPr lang="en-US" sz="1800" dirty="0" err="1" smtClean="0"/>
              <a:t>acked</a:t>
            </a:r>
            <a:r>
              <a:rPr lang="en-US" sz="1800" dirty="0" smtClean="0"/>
              <a:t>: P2 has received its own </a:t>
            </a:r>
            <a:r>
              <a:rPr lang="en-US" sz="1800" dirty="0" err="1" smtClean="0"/>
              <a:t>ack</a:t>
            </a:r>
            <a:r>
              <a:rPr lang="en-US" sz="1800" dirty="0" smtClean="0"/>
              <a:t> and P1’s </a:t>
            </a:r>
            <a:r>
              <a:rPr lang="en-US" sz="1800" dirty="0" err="1" smtClean="0"/>
              <a:t>ack</a:t>
            </a:r>
            <a:r>
              <a:rPr lang="en-US" sz="1800" dirty="0" smtClean="0"/>
              <a:t> for the 10% interest update.  Now P2 processes the</a:t>
            </a:r>
            <a:r>
              <a:rPr lang="en-US" sz="1800" baseline="0" dirty="0" smtClean="0"/>
              <a:t> 10% interest update, since it doesn’t yet know about the deposit!  Uh oh!</a:t>
            </a:r>
          </a:p>
          <a:p>
            <a:pPr marL="285750" indent="-285750">
              <a:buFont typeface="Arial" charset="0"/>
              <a:buChar char="•"/>
            </a:pPr>
            <a:endParaRPr lang="en-US" sz="1800" dirty="0" smtClean="0"/>
          </a:p>
          <a:p>
            <a:pPr marL="285750" indent="-285750">
              <a:buFont typeface="Arial" charset="0"/>
              <a:buChar char="•"/>
            </a:pPr>
            <a:r>
              <a:rPr lang="en-US" sz="1800" dirty="0" smtClean="0"/>
              <a:t>P1 marks $ fully </a:t>
            </a:r>
            <a:r>
              <a:rPr lang="en-US" sz="1800" dirty="0" err="1" smtClean="0"/>
              <a:t>acked</a:t>
            </a:r>
            <a:r>
              <a:rPr lang="en-US" sz="1800" dirty="0" smtClean="0"/>
              <a:t>: Now P1</a:t>
            </a:r>
            <a:r>
              <a:rPr lang="en-US" sz="1800" baseline="0" dirty="0" smtClean="0"/>
              <a:t> can go ahead and processes both updates in order.</a:t>
            </a:r>
            <a:endParaRPr lang="en-US" sz="1800" dirty="0" smtClean="0"/>
          </a:p>
          <a:p>
            <a:pPr marL="285750" indent="-285750">
              <a:buFont typeface="Arial" charset="0"/>
              <a:buChar char="•"/>
            </a:pPr>
            <a:endParaRPr lang="en-US" sz="1800" dirty="0" smtClean="0"/>
          </a:p>
          <a:p>
            <a:pPr marL="285750" indent="-285750">
              <a:buFont typeface="Arial" charset="0"/>
              <a:buChar char="•"/>
            </a:pPr>
            <a:r>
              <a:rPr lang="en-US" sz="1800" dirty="0" smtClean="0"/>
              <a:t>Where did</a:t>
            </a:r>
            <a:r>
              <a:rPr lang="en-US" sz="1800" baseline="0" dirty="0" smtClean="0"/>
              <a:t> we go wrong???  Well P2 couldn’t possibly have known about the deposit at this point.  But got an </a:t>
            </a:r>
            <a:r>
              <a:rPr lang="en-US" sz="1800" baseline="0" dirty="0" err="1" smtClean="0"/>
              <a:t>ack</a:t>
            </a:r>
            <a:r>
              <a:rPr lang="en-US" sz="1800" baseline="0" dirty="0" smtClean="0"/>
              <a:t> from P1 because P1 sent its </a:t>
            </a:r>
            <a:r>
              <a:rPr lang="en-US" sz="1800" baseline="0" dirty="0" err="1" smtClean="0"/>
              <a:t>ack</a:t>
            </a:r>
            <a:r>
              <a:rPr lang="en-US" sz="1800" baseline="0" dirty="0" smtClean="0"/>
              <a:t> out of order which allowed it to process out of order.</a:t>
            </a:r>
            <a:endParaRPr lang="en-US" sz="1800"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42</a:t>
            </a:fld>
            <a:endParaRPr lang="en-US"/>
          </a:p>
        </p:txBody>
      </p:sp>
    </p:spTree>
    <p:extLst>
      <p:ext uri="{BB962C8B-B14F-4D97-AF65-F5344CB8AC3E}">
        <p14:creationId xmlns:p14="http://schemas.microsoft.com/office/powerpoint/2010/main" val="562369922"/>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a:t>
            </a:r>
            <a:r>
              <a:rPr lang="en-US" baseline="0" dirty="0" smtClean="0"/>
              <a:t> we want P1 to help to enforce this ordering by being more careful about the order in which we send the acknowledgement messages.</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43</a:t>
            </a:fld>
            <a:endParaRPr lang="en-US"/>
          </a:p>
        </p:txBody>
      </p:sp>
    </p:spTree>
    <p:extLst>
      <p:ext uri="{BB962C8B-B14F-4D97-AF65-F5344CB8AC3E}">
        <p14:creationId xmlns:p14="http://schemas.microsoft.com/office/powerpoint/2010/main" val="96245019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smtClean="0"/>
              <a:t>P1 queues</a:t>
            </a:r>
            <a:r>
              <a:rPr lang="en-US" baseline="0" dirty="0" smtClean="0"/>
              <a:t> %: Does P1 </a:t>
            </a:r>
            <a:r>
              <a:rPr lang="en-US" baseline="0" dirty="0" err="1" smtClean="0"/>
              <a:t>ack</a:t>
            </a:r>
            <a:r>
              <a:rPr lang="en-US" baseline="0" dirty="0" smtClean="0"/>
              <a:t> P2’s update yet?  No!  By our modification, P1 will only </a:t>
            </a:r>
            <a:r>
              <a:rPr lang="en-US" baseline="0" dirty="0" err="1" smtClean="0"/>
              <a:t>ack</a:t>
            </a:r>
            <a:r>
              <a:rPr lang="en-US" baseline="0" dirty="0" smtClean="0"/>
              <a:t> updates at the head of the queue.  So it waits, and waits, and waits</a:t>
            </a:r>
            <a:r>
              <a:rPr lang="is-IS" baseline="0" dirty="0" smtClean="0"/>
              <a:t>…</a:t>
            </a:r>
            <a:endParaRPr lang="en-US" dirty="0" smtClean="0"/>
          </a:p>
          <a:p>
            <a:endParaRPr lang="en-US" dirty="0" smtClean="0"/>
          </a:p>
          <a:p>
            <a:pPr marL="285750" indent="-285750">
              <a:buFont typeface="Arial" charset="0"/>
              <a:buChar char="•"/>
            </a:pPr>
            <a:r>
              <a:rPr lang="en-US" dirty="0" smtClean="0"/>
              <a:t>P1 processes $: </a:t>
            </a:r>
            <a:r>
              <a:rPr lang="en-US" b="1" dirty="0" smtClean="0"/>
              <a:t>Now</a:t>
            </a:r>
            <a:r>
              <a:rPr lang="en-US" dirty="0" smtClean="0"/>
              <a:t> P2’s update moves to the head of the queue and P1 can</a:t>
            </a:r>
            <a:r>
              <a:rPr lang="en-US" baseline="0" dirty="0" smtClean="0"/>
              <a:t> </a:t>
            </a:r>
            <a:r>
              <a:rPr lang="en-US" baseline="0" dirty="0" err="1" smtClean="0"/>
              <a:t>ack</a:t>
            </a:r>
            <a:r>
              <a:rPr lang="en-US" baseline="0" dirty="0" smtClean="0"/>
              <a:t> it, both to itself and P2.</a:t>
            </a:r>
            <a:endParaRPr lang="en-US" dirty="0" smtClean="0"/>
          </a:p>
          <a:p>
            <a:endParaRPr lang="en-US" dirty="0" smtClean="0"/>
          </a:p>
          <a:p>
            <a:pPr marL="285750" indent="-285750">
              <a:buFont typeface="Arial" charset="0"/>
              <a:buChar char="•"/>
            </a:pPr>
            <a:r>
              <a:rPr lang="en-US" dirty="0" smtClean="0"/>
              <a:t>P1 marks % fully acked: It has gotten its own </a:t>
            </a:r>
            <a:r>
              <a:rPr lang="en-US" dirty="0" err="1" smtClean="0"/>
              <a:t>ack</a:t>
            </a:r>
            <a:r>
              <a:rPr lang="en-US" dirty="0" smtClean="0"/>
              <a:t> and P2’s </a:t>
            </a:r>
            <a:r>
              <a:rPr lang="en-US" dirty="0" err="1" smtClean="0"/>
              <a:t>ack</a:t>
            </a:r>
            <a:r>
              <a:rPr lang="en-US" dirty="0" smtClean="0"/>
              <a:t> for the 10% interest update (not shown)</a:t>
            </a:r>
          </a:p>
          <a:p>
            <a:pPr marL="285750" indent="-285750">
              <a:buFont typeface="Arial" charset="0"/>
              <a:buChar char="•"/>
            </a:pPr>
            <a:endParaRPr lang="en-US" dirty="0" smtClean="0"/>
          </a:p>
          <a:p>
            <a:pPr marL="285750" indent="-285750">
              <a:buFont typeface="Arial" charset="0"/>
              <a:buChar char="•"/>
            </a:pPr>
            <a:r>
              <a:rPr lang="en-US" dirty="0" smtClean="0"/>
              <a:t>Does P1 go ahead and process the 10% interest?  No – it processes in order.</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44</a:t>
            </a:fld>
            <a:endParaRPr lang="en-US"/>
          </a:p>
        </p:txBody>
      </p:sp>
    </p:spTree>
    <p:extLst>
      <p:ext uri="{BB962C8B-B14F-4D97-AF65-F5344CB8AC3E}">
        <p14:creationId xmlns:p14="http://schemas.microsoft.com/office/powerpoint/2010/main" val="196460653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Let’s look at some</a:t>
            </a:r>
            <a:r>
              <a:rPr lang="en-US" b="1" baseline="0" dirty="0" smtClean="0"/>
              <a:t> time synchronization techniques that use software algorithms to overcome this problem and get distributed time synchronization.  Then after that we’re going to see where these techniques limitations lead us to logical time.</a:t>
            </a:r>
            <a:endParaRPr lang="en-US" b="1"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a:t>
            </a:fld>
            <a:endParaRPr lang="en-US"/>
          </a:p>
        </p:txBody>
      </p:sp>
    </p:spTree>
    <p:extLst>
      <p:ext uri="{BB962C8B-B14F-4D97-AF65-F5344CB8AC3E}">
        <p14:creationId xmlns:p14="http://schemas.microsoft.com/office/powerpoint/2010/main" val="206408476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Suppose we’re the customer, the bank, who wants to replicate its database.  Are we happy?</a:t>
            </a:r>
            <a:endParaRPr lang="en-US" b="1"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45</a:t>
            </a:fld>
            <a:endParaRPr lang="en-US"/>
          </a:p>
        </p:txBody>
      </p:sp>
    </p:spTree>
    <p:extLst>
      <p:ext uri="{BB962C8B-B14F-4D97-AF65-F5344CB8AC3E}">
        <p14:creationId xmlns:p14="http://schemas.microsoft.com/office/powerpoint/2010/main" val="1850955614"/>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dirty="0" smtClean="0"/>
              <a:t>Want to tag events with logical timestamps and reason about their causal or happens-before relationships,</a:t>
            </a:r>
            <a:r>
              <a:rPr lang="en-US" b="0" baseline="0" dirty="0" smtClean="0"/>
              <a:t> but c</a:t>
            </a:r>
            <a:r>
              <a:rPr lang="en-US" b="0" dirty="0" smtClean="0"/>
              <a:t>an’t use Lamport clock timestamps here</a:t>
            </a:r>
          </a:p>
          <a:p>
            <a:endParaRPr lang="en-US" b="0" dirty="0" smtClean="0"/>
          </a:p>
          <a:p>
            <a:r>
              <a:rPr lang="en-US" b="0" dirty="0" smtClean="0"/>
              <a:t>And this is what we will want</a:t>
            </a:r>
            <a:r>
              <a:rPr lang="en-US" b="0" baseline="0" dirty="0" smtClean="0"/>
              <a:t> to do later in the class when we build systems that process updates in a distributed manner.</a:t>
            </a:r>
            <a:endParaRPr lang="en-US" b="0" dirty="0" smtClean="0"/>
          </a:p>
          <a:p>
            <a:endParaRPr lang="en-US" b="0"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46</a:t>
            </a:fld>
            <a:endParaRPr lang="en-US"/>
          </a:p>
        </p:txBody>
      </p:sp>
    </p:spTree>
    <p:extLst>
      <p:ext uri="{BB962C8B-B14F-4D97-AF65-F5344CB8AC3E}">
        <p14:creationId xmlns:p14="http://schemas.microsoft.com/office/powerpoint/2010/main" val="104332915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47</a:t>
            </a:fld>
            <a:endParaRPr lang="en-US"/>
          </a:p>
        </p:txBody>
      </p:sp>
    </p:spTree>
    <p:extLst>
      <p:ext uri="{BB962C8B-B14F-4D97-AF65-F5344CB8AC3E}">
        <p14:creationId xmlns:p14="http://schemas.microsoft.com/office/powerpoint/2010/main" val="182521865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Suppose</a:t>
            </a:r>
            <a:r>
              <a:rPr lang="en-US" b="1" baseline="0" dirty="0" smtClean="0"/>
              <a:t> we have n processes.</a:t>
            </a:r>
          </a:p>
          <a:p>
            <a:endParaRPr lang="en-US" b="1" dirty="0" smtClean="0"/>
          </a:p>
          <a:p>
            <a:r>
              <a:rPr lang="en-US" dirty="0" smtClean="0"/>
              <a:t>From the viewpoint of a particular process.</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48</a:t>
            </a:fld>
            <a:endParaRPr lang="en-US"/>
          </a:p>
        </p:txBody>
      </p:sp>
    </p:spTree>
    <p:extLst>
      <p:ext uri="{BB962C8B-B14F-4D97-AF65-F5344CB8AC3E}">
        <p14:creationId xmlns:p14="http://schemas.microsoft.com/office/powerpoint/2010/main" val="167025726"/>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[2,2,2]: Remember</a:t>
            </a:r>
            <a:r>
              <a:rPr lang="en-US" baseline="0" dirty="0" smtClean="0"/>
              <a:t> we have event e at P3 with timestamp [0,0,1].  D’s message gets timestamp [2,2,0], we take max to get [2,2,1] then increment the local entry to get [2,2,2].</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49</a:t>
            </a:fld>
            <a:endParaRPr lang="en-US"/>
          </a:p>
        </p:txBody>
      </p:sp>
    </p:spTree>
    <p:extLst>
      <p:ext uri="{BB962C8B-B14F-4D97-AF65-F5344CB8AC3E}">
        <p14:creationId xmlns:p14="http://schemas.microsoft.com/office/powerpoint/2010/main" val="24661758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baseline="0" dirty="0" smtClean="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50</a:t>
            </a:fld>
            <a:endParaRPr lang="en-US"/>
          </a:p>
        </p:txBody>
      </p:sp>
    </p:spTree>
    <p:extLst>
      <p:ext uri="{BB962C8B-B14F-4D97-AF65-F5344CB8AC3E}">
        <p14:creationId xmlns:p14="http://schemas.microsoft.com/office/powerpoint/2010/main" val="121921827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There is a chain of events that leads from a</a:t>
            </a:r>
            <a:r>
              <a:rPr lang="en-US" baseline="0" dirty="0" smtClean="0"/>
              <a:t> to z in the distributed system!</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51</a:t>
            </a:fld>
            <a:endParaRPr lang="en-US"/>
          </a:p>
        </p:txBody>
      </p:sp>
    </p:spTree>
    <p:extLst>
      <p:ext uri="{BB962C8B-B14F-4D97-AF65-F5344CB8AC3E}">
        <p14:creationId xmlns:p14="http://schemas.microsoft.com/office/powerpoint/2010/main" val="1231778909"/>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1" indent="0" algn="l" defTabSz="914400" rtl="0" eaLnBrk="0" fontAlgn="base" latinLnBrk="0" hangingPunct="0">
              <a:lnSpc>
                <a:spcPct val="100000"/>
              </a:lnSpc>
              <a:spcBef>
                <a:spcPct val="30000"/>
              </a:spcBef>
              <a:spcAft>
                <a:spcPct val="0"/>
              </a:spcAft>
              <a:buClrTx/>
              <a:buSzTx/>
              <a:buFontTx/>
              <a:buNone/>
              <a:tabLst/>
              <a:defRPr/>
            </a:pPr>
            <a:r>
              <a:rPr lang="en-US" dirty="0" smtClean="0"/>
              <a:t>Users post messages, reply to each others’ messages</a:t>
            </a:r>
            <a:r>
              <a:rPr lang="en-US" dirty="0"/>
              <a:t>.</a:t>
            </a:r>
            <a:endParaRPr lang="en-US" dirty="0" smtClean="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52</a:t>
            </a:fld>
            <a:endParaRPr lang="en-US"/>
          </a:p>
        </p:txBody>
      </p:sp>
    </p:spTree>
    <p:extLst>
      <p:ext uri="{BB962C8B-B14F-4D97-AF65-F5344CB8AC3E}">
        <p14:creationId xmlns:p14="http://schemas.microsoft.com/office/powerpoint/2010/main" val="73599144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smtClean="0"/>
          </a:p>
          <a:p>
            <a:r>
              <a:rPr lang="en-US" b="1" dirty="0" smtClean="0"/>
              <a:t>&gt;&gt;&gt; So P</a:t>
            </a:r>
            <a:r>
              <a:rPr lang="en-US" b="1" baseline="-25000" dirty="0" smtClean="0"/>
              <a:t>2</a:t>
            </a:r>
            <a:r>
              <a:rPr lang="en-US" b="1" dirty="0" smtClean="0"/>
              <a:t> can</a:t>
            </a:r>
            <a:r>
              <a:rPr lang="en-US" b="1" baseline="0" dirty="0" smtClean="0"/>
              <a:t> detect a missing message based on its vector clock.</a:t>
            </a:r>
          </a:p>
          <a:p>
            <a:endParaRPr lang="en-US" dirty="0" smtClean="0"/>
          </a:p>
          <a:p>
            <a:r>
              <a:rPr lang="en-US" dirty="0" smtClean="0"/>
              <a:t>SEGUE: So</a:t>
            </a:r>
            <a:r>
              <a:rPr lang="en-US" baseline="0" dirty="0" smtClean="0"/>
              <a:t> we have this encoding of other processes' actions in the vector clock that lets P</a:t>
            </a:r>
            <a:r>
              <a:rPr lang="en-US" baseline="-25000" dirty="0" smtClean="0"/>
              <a:t>2</a:t>
            </a:r>
            <a:r>
              <a:rPr lang="en-US" baseline="0" dirty="0" smtClean="0"/>
              <a:t> make the right choice.</a:t>
            </a:r>
            <a:endParaRPr lang="en-US" dirty="0" smtClean="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53</a:t>
            </a:fld>
            <a:endParaRPr lang="en-US"/>
          </a:p>
        </p:txBody>
      </p:sp>
    </p:spTree>
    <p:extLst>
      <p:ext uri="{BB962C8B-B14F-4D97-AF65-F5344CB8AC3E}">
        <p14:creationId xmlns:p14="http://schemas.microsoft.com/office/powerpoint/2010/main" val="81461924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buAutoNum type="arabicPeriod"/>
            </a:pPr>
            <a:r>
              <a:rPr lang="en-US" dirty="0" smtClean="0"/>
              <a:t>Say I’m the designer of a distributed booking reservations system.</a:t>
            </a:r>
          </a:p>
          <a:p>
            <a:pPr marL="342900" indent="-342900">
              <a:buAutoNum type="arabicPeriod"/>
            </a:pPr>
            <a:r>
              <a:rPr lang="en-US" dirty="0" smtClean="0"/>
              <a:t>Say I’m the designer</a:t>
            </a:r>
            <a:r>
              <a:rPr lang="en-US" baseline="0" dirty="0" smtClean="0"/>
              <a:t> of a </a:t>
            </a:r>
            <a:r>
              <a:rPr lang="en-US" dirty="0" smtClean="0"/>
              <a:t>networked multi-player</a:t>
            </a:r>
            <a:r>
              <a:rPr lang="en-US" baseline="0" dirty="0" smtClean="0"/>
              <a:t> first person shooter video game.</a:t>
            </a:r>
            <a:endParaRPr lang="en-US" dirty="0" smtClean="0"/>
          </a:p>
          <a:p>
            <a:pPr marL="342900" indent="-342900">
              <a:buAutoNum type="arabicPeriod"/>
            </a:pPr>
            <a:r>
              <a:rPr lang="en-US" dirty="0" smtClean="0"/>
              <a:t>Say I’m building a distributed compiler</a:t>
            </a:r>
            <a:r>
              <a:rPr lang="en-US" baseline="0" dirty="0" smtClean="0"/>
              <a:t> system.</a:t>
            </a:r>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55</a:t>
            </a:fld>
            <a:endParaRPr lang="en-US"/>
          </a:p>
        </p:txBody>
      </p:sp>
    </p:spTree>
    <p:extLst>
      <p:ext uri="{BB962C8B-B14F-4D97-AF65-F5344CB8AC3E}">
        <p14:creationId xmlns:p14="http://schemas.microsoft.com/office/powerpoint/2010/main" val="7825973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p:txBody>
          <a:bodyPr/>
          <a:lstStyle>
            <a:lvl1pPr eaLnBrk="0" hangingPunct="0">
              <a:defRPr sz="2400">
                <a:solidFill>
                  <a:schemeClr val="tx1"/>
                </a:solidFill>
                <a:latin typeface="Arial" charset="0"/>
                <a:ea typeface="ＭＳ Ｐゴシック" charset="-128"/>
              </a:defRPr>
            </a:lvl1pPr>
            <a:lvl2pPr marL="742950" indent="-285750" eaLnBrk="0" hangingPunct="0">
              <a:defRPr sz="2400">
                <a:solidFill>
                  <a:schemeClr val="tx1"/>
                </a:solidFill>
                <a:latin typeface="Arial" charset="0"/>
                <a:ea typeface="ＭＳ Ｐゴシック" charset="-128"/>
              </a:defRPr>
            </a:lvl2pPr>
            <a:lvl3pPr marL="1143000" indent="-228600" eaLnBrk="0" hangingPunct="0">
              <a:defRPr sz="2400">
                <a:solidFill>
                  <a:schemeClr val="tx1"/>
                </a:solidFill>
                <a:latin typeface="Arial" charset="0"/>
                <a:ea typeface="ＭＳ Ｐゴシック" charset="-128"/>
              </a:defRPr>
            </a:lvl3pPr>
            <a:lvl4pPr marL="1600200" indent="-228600" eaLnBrk="0" hangingPunct="0">
              <a:defRPr sz="2400">
                <a:solidFill>
                  <a:schemeClr val="tx1"/>
                </a:solidFill>
                <a:latin typeface="Arial" charset="0"/>
                <a:ea typeface="ＭＳ Ｐゴシック" charset="-128"/>
              </a:defRPr>
            </a:lvl4pPr>
            <a:lvl5pPr marL="2057400" indent="-228600" eaLnBrk="0" hangingPunct="0">
              <a:defRPr sz="2400">
                <a:solidFill>
                  <a:schemeClr val="tx1"/>
                </a:solidFill>
                <a:latin typeface="Arial" charset="0"/>
                <a:ea typeface="ＭＳ Ｐゴシック" charset="-128"/>
              </a:defRPr>
            </a:lvl5pPr>
            <a:lvl6pPr marL="2514600" indent="-228600" eaLnBrk="0" fontAlgn="base" hangingPunct="0">
              <a:spcBef>
                <a:spcPct val="0"/>
              </a:spcBef>
              <a:spcAft>
                <a:spcPct val="0"/>
              </a:spcAft>
              <a:defRPr sz="2400">
                <a:solidFill>
                  <a:schemeClr val="tx1"/>
                </a:solidFill>
                <a:latin typeface="Arial" charset="0"/>
                <a:ea typeface="ＭＳ Ｐゴシック" charset="-128"/>
              </a:defRPr>
            </a:lvl6pPr>
            <a:lvl7pPr marL="2971800" indent="-228600" eaLnBrk="0" fontAlgn="base" hangingPunct="0">
              <a:spcBef>
                <a:spcPct val="0"/>
              </a:spcBef>
              <a:spcAft>
                <a:spcPct val="0"/>
              </a:spcAft>
              <a:defRPr sz="2400">
                <a:solidFill>
                  <a:schemeClr val="tx1"/>
                </a:solidFill>
                <a:latin typeface="Arial" charset="0"/>
                <a:ea typeface="ＭＳ Ｐゴシック" charset="-128"/>
              </a:defRPr>
            </a:lvl7pPr>
            <a:lvl8pPr marL="3429000" indent="-228600" eaLnBrk="0" fontAlgn="base" hangingPunct="0">
              <a:spcBef>
                <a:spcPct val="0"/>
              </a:spcBef>
              <a:spcAft>
                <a:spcPct val="0"/>
              </a:spcAft>
              <a:defRPr sz="2400">
                <a:solidFill>
                  <a:schemeClr val="tx1"/>
                </a:solidFill>
                <a:latin typeface="Arial" charset="0"/>
                <a:ea typeface="ＭＳ Ｐゴシック" charset="-128"/>
              </a:defRPr>
            </a:lvl8pPr>
            <a:lvl9pPr marL="3886200" indent="-228600" eaLnBrk="0" fontAlgn="base" hangingPunct="0">
              <a:spcBef>
                <a:spcPct val="0"/>
              </a:spcBef>
              <a:spcAft>
                <a:spcPct val="0"/>
              </a:spcAft>
              <a:defRPr sz="2400">
                <a:solidFill>
                  <a:schemeClr val="tx1"/>
                </a:solidFill>
                <a:latin typeface="Arial" charset="0"/>
                <a:ea typeface="ＭＳ Ｐゴシック" charset="-128"/>
              </a:defRPr>
            </a:lvl9pPr>
          </a:lstStyle>
          <a:p>
            <a:pPr eaLnBrk="1" hangingPunct="1"/>
            <a:fld id="{F8C05AC0-CCFE-E94A-B950-DF44CC03A0B3}" type="slidenum">
              <a:rPr lang="en-GB" altLang="en-US" sz="1200"/>
              <a:pPr eaLnBrk="1" hangingPunct="1"/>
              <a:t>6</a:t>
            </a:fld>
            <a:endParaRPr lang="en-GB" altLang="en-US" sz="1200"/>
          </a:p>
        </p:txBody>
      </p:sp>
      <p:sp>
        <p:nvSpPr>
          <p:cNvPr id="94210" name="Rectangle 1026"/>
          <p:cNvSpPr>
            <a:spLocks noGrp="1" noRot="1" noChangeAspect="1" noChangeArrowheads="1" noTextEdit="1"/>
          </p:cNvSpPr>
          <p:nvPr>
            <p:ph type="sldImg"/>
          </p:nvPr>
        </p:nvSpPr>
        <p:spPr>
          <a:ln/>
        </p:spPr>
      </p:sp>
      <p:sp>
        <p:nvSpPr>
          <p:cNvPr id="94211" name="Rectangle 1027"/>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GB" altLang="en-US" b="1" dirty="0" smtClean="0">
                <a:ea typeface="ＭＳ Ｐゴシック" charset="-128"/>
              </a:rPr>
              <a:t>Since it’s</a:t>
            </a:r>
            <a:r>
              <a:rPr lang="en-GB" altLang="en-US" b="1" baseline="0" dirty="0" smtClean="0">
                <a:ea typeface="ＭＳ Ｐゴシック" charset="-128"/>
              </a:rPr>
              <a:t> so accurate, let’s think about whether we could use UTC to synchronize all the computers in a distributed system</a:t>
            </a:r>
            <a:endParaRPr lang="en-GB" altLang="en-US" b="1" dirty="0" smtClean="0">
              <a:ea typeface="ＭＳ Ｐゴシック" charset="-128"/>
            </a:endParaRPr>
          </a:p>
          <a:p>
            <a:endParaRPr lang="en-GB" altLang="en-US" dirty="0" smtClean="0">
              <a:ea typeface="ＭＳ Ｐゴシック" charset="-128"/>
            </a:endParaRPr>
          </a:p>
          <a:p>
            <a:r>
              <a:rPr lang="en-GB" altLang="en-US" dirty="0" smtClean="0">
                <a:ea typeface="ＭＳ Ｐゴシック" charset="-128"/>
              </a:rPr>
              <a:t>GPS </a:t>
            </a:r>
            <a:r>
              <a:rPr lang="en-GB" altLang="en-US" dirty="0">
                <a:ea typeface="ＭＳ Ｐゴシック" charset="-128"/>
              </a:rPr>
              <a:t>does not work inside </a:t>
            </a:r>
            <a:r>
              <a:rPr lang="en-GB" altLang="en-US" dirty="0" smtClean="0">
                <a:ea typeface="ＭＳ Ｐゴシック" charset="-128"/>
              </a:rPr>
              <a:t>buildings</a:t>
            </a:r>
          </a:p>
          <a:p>
            <a:r>
              <a:rPr lang="en-GB" altLang="en-US" dirty="0" smtClean="0">
                <a:ea typeface="ＭＳ Ｐゴシック" charset="-128"/>
              </a:rPr>
              <a:t>GPS is power hungry</a:t>
            </a:r>
          </a:p>
        </p:txBody>
      </p:sp>
    </p:spTree>
    <p:extLst>
      <p:ext uri="{BB962C8B-B14F-4D97-AF65-F5344CB8AC3E}">
        <p14:creationId xmlns:p14="http://schemas.microsoft.com/office/powerpoint/2010/main" val="682194977"/>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sz="1800" dirty="0" smtClean="0"/>
              <a:t>P1 marks % fully acked: P1 has received its own </a:t>
            </a:r>
            <a:r>
              <a:rPr lang="en-US" sz="1800" dirty="0" err="1" smtClean="0"/>
              <a:t>ack</a:t>
            </a:r>
            <a:r>
              <a:rPr lang="en-US" sz="1800" dirty="0" smtClean="0"/>
              <a:t> and P2’s </a:t>
            </a:r>
            <a:r>
              <a:rPr lang="en-US" sz="1800" dirty="0" err="1" smtClean="0"/>
              <a:t>ack</a:t>
            </a:r>
            <a:r>
              <a:rPr lang="en-US" sz="1800" dirty="0" smtClean="0"/>
              <a:t> for the 10% interest update which is</a:t>
            </a:r>
            <a:r>
              <a:rPr lang="en-US" sz="1800" baseline="0" dirty="0" smtClean="0"/>
              <a:t> not shown and comes with the original update from P2</a:t>
            </a:r>
            <a:r>
              <a:rPr lang="en-US" sz="1800" dirty="0" smtClean="0"/>
              <a:t>.</a:t>
            </a:r>
            <a:r>
              <a:rPr lang="en-US" sz="1800" baseline="0" dirty="0" smtClean="0"/>
              <a:t>  </a:t>
            </a:r>
            <a:r>
              <a:rPr lang="en-US" sz="1800" dirty="0" smtClean="0"/>
              <a:t>Does P1 go ahead and process the 10% interest?  No – it processes updates in order.  So far so good?</a:t>
            </a:r>
          </a:p>
          <a:p>
            <a:pPr marL="285750" indent="-285750">
              <a:buFont typeface="Arial" charset="0"/>
              <a:buChar char="•"/>
            </a:pPr>
            <a:endParaRPr lang="en-US" sz="1800" dirty="0" smtClean="0"/>
          </a:p>
          <a:p>
            <a:pPr marL="285750" indent="-285750">
              <a:buFont typeface="Arial" charset="0"/>
              <a:buChar char="•"/>
            </a:pPr>
            <a:r>
              <a:rPr lang="en-US" sz="1800" dirty="0" smtClean="0"/>
              <a:t>P2 marks % full </a:t>
            </a:r>
            <a:r>
              <a:rPr lang="en-US" sz="1800" dirty="0" err="1" smtClean="0"/>
              <a:t>acked</a:t>
            </a:r>
            <a:r>
              <a:rPr lang="en-US" sz="1800" dirty="0" smtClean="0"/>
              <a:t>: P2 has received its own </a:t>
            </a:r>
            <a:r>
              <a:rPr lang="en-US" sz="1800" dirty="0" err="1" smtClean="0"/>
              <a:t>ack</a:t>
            </a:r>
            <a:r>
              <a:rPr lang="en-US" sz="1800" dirty="0" smtClean="0"/>
              <a:t> and P1’s </a:t>
            </a:r>
            <a:r>
              <a:rPr lang="en-US" sz="1800" dirty="0" err="1" smtClean="0"/>
              <a:t>ack</a:t>
            </a:r>
            <a:r>
              <a:rPr lang="en-US" sz="1800" dirty="0" smtClean="0"/>
              <a:t> for the 10% interest update.  Now P2 processes the</a:t>
            </a:r>
            <a:r>
              <a:rPr lang="en-US" sz="1800" baseline="0" dirty="0" smtClean="0"/>
              <a:t> 10% interest update, since it doesn’t yet know about the deposit!  Uh oh!</a:t>
            </a:r>
          </a:p>
          <a:p>
            <a:pPr marL="285750" indent="-285750">
              <a:buFont typeface="Arial" charset="0"/>
              <a:buChar char="•"/>
            </a:pPr>
            <a:endParaRPr lang="en-US" sz="1800" dirty="0" smtClean="0"/>
          </a:p>
          <a:p>
            <a:pPr marL="285750" indent="-285750">
              <a:buFont typeface="Arial" charset="0"/>
              <a:buChar char="•"/>
            </a:pPr>
            <a:r>
              <a:rPr lang="en-US" sz="1800" dirty="0" smtClean="0"/>
              <a:t>P1 marks $ fully </a:t>
            </a:r>
            <a:r>
              <a:rPr lang="en-US" sz="1800" dirty="0" err="1" smtClean="0"/>
              <a:t>acked</a:t>
            </a:r>
            <a:r>
              <a:rPr lang="en-US" sz="1800" dirty="0" smtClean="0"/>
              <a:t>: Now P1</a:t>
            </a:r>
            <a:r>
              <a:rPr lang="en-US" sz="1800" baseline="0" dirty="0" smtClean="0"/>
              <a:t> can go ahead and processes both updates in order.</a:t>
            </a:r>
            <a:endParaRPr lang="en-US" sz="1800" dirty="0" smtClean="0"/>
          </a:p>
          <a:p>
            <a:pPr marL="285750" indent="-285750">
              <a:buFont typeface="Arial" charset="0"/>
              <a:buChar char="•"/>
            </a:pPr>
            <a:endParaRPr lang="en-US" sz="1800" dirty="0" smtClean="0"/>
          </a:p>
          <a:p>
            <a:pPr marL="285750" indent="-285750">
              <a:buFont typeface="Arial" charset="0"/>
              <a:buChar char="•"/>
            </a:pPr>
            <a:r>
              <a:rPr lang="en-US" sz="1800" dirty="0" smtClean="0"/>
              <a:t>Where did</a:t>
            </a:r>
            <a:r>
              <a:rPr lang="en-US" sz="1800" baseline="0" dirty="0" smtClean="0"/>
              <a:t> we go wrong???  Well P2 couldn’t possibly have known about the deposit at this point.  But got an </a:t>
            </a:r>
            <a:r>
              <a:rPr lang="en-US" sz="1800" baseline="0" dirty="0" err="1" smtClean="0"/>
              <a:t>ack</a:t>
            </a:r>
            <a:r>
              <a:rPr lang="en-US" sz="1800" baseline="0" dirty="0" smtClean="0"/>
              <a:t> from P1 because P1 sent its </a:t>
            </a:r>
            <a:r>
              <a:rPr lang="en-US" sz="1800" baseline="0" dirty="0" err="1" smtClean="0"/>
              <a:t>ack</a:t>
            </a:r>
            <a:r>
              <a:rPr lang="en-US" sz="1800" baseline="0" dirty="0" smtClean="0"/>
              <a:t> out of order which allowed it to process out of order.</a:t>
            </a:r>
            <a:endParaRPr lang="en-US" sz="1800"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56</a:t>
            </a:fld>
            <a:endParaRPr lang="en-US"/>
          </a:p>
        </p:txBody>
      </p:sp>
    </p:spTree>
    <p:extLst>
      <p:ext uri="{BB962C8B-B14F-4D97-AF65-F5344CB8AC3E}">
        <p14:creationId xmlns:p14="http://schemas.microsoft.com/office/powerpoint/2010/main" val="121419480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charset="0"/>
              <a:buChar char="•"/>
            </a:pPr>
            <a:r>
              <a:rPr lang="en-US" dirty="0" smtClean="0"/>
              <a:t>P1 queues</a:t>
            </a:r>
            <a:r>
              <a:rPr lang="en-US" baseline="0" dirty="0" smtClean="0"/>
              <a:t> %: Does P1 </a:t>
            </a:r>
            <a:r>
              <a:rPr lang="en-US" baseline="0" dirty="0" err="1" smtClean="0"/>
              <a:t>ack</a:t>
            </a:r>
            <a:r>
              <a:rPr lang="en-US" baseline="0" dirty="0" smtClean="0"/>
              <a:t> P2’s update yet?  No!  By our modification, P1 will only </a:t>
            </a:r>
            <a:r>
              <a:rPr lang="en-US" baseline="0" dirty="0" err="1" smtClean="0"/>
              <a:t>ack</a:t>
            </a:r>
            <a:r>
              <a:rPr lang="en-US" baseline="0" dirty="0" smtClean="0"/>
              <a:t> updates at the head of the queue.  So it waits, and waits, and waits</a:t>
            </a:r>
            <a:r>
              <a:rPr lang="is-IS" baseline="0" dirty="0" smtClean="0"/>
              <a:t>…</a:t>
            </a:r>
            <a:endParaRPr lang="en-US" dirty="0" smtClean="0"/>
          </a:p>
          <a:p>
            <a:endParaRPr lang="en-US" dirty="0" smtClean="0"/>
          </a:p>
          <a:p>
            <a:pPr marL="285750" indent="-285750">
              <a:buFont typeface="Arial" charset="0"/>
              <a:buChar char="•"/>
            </a:pPr>
            <a:r>
              <a:rPr lang="en-US" dirty="0" smtClean="0"/>
              <a:t>P1 processes $: </a:t>
            </a:r>
            <a:r>
              <a:rPr lang="en-US" b="1" dirty="0" smtClean="0"/>
              <a:t>Now</a:t>
            </a:r>
            <a:r>
              <a:rPr lang="en-US" dirty="0" smtClean="0"/>
              <a:t> P2’s update moves to the head of the queue and P1 can</a:t>
            </a:r>
            <a:r>
              <a:rPr lang="en-US" baseline="0" dirty="0" smtClean="0"/>
              <a:t> </a:t>
            </a:r>
            <a:r>
              <a:rPr lang="en-US" baseline="0" dirty="0" err="1" smtClean="0"/>
              <a:t>ack</a:t>
            </a:r>
            <a:r>
              <a:rPr lang="en-US" baseline="0" dirty="0" smtClean="0"/>
              <a:t> it, both to itself and P2.</a:t>
            </a:r>
            <a:endParaRPr lang="en-US" dirty="0" smtClean="0"/>
          </a:p>
          <a:p>
            <a:endParaRPr lang="en-US" dirty="0" smtClean="0"/>
          </a:p>
          <a:p>
            <a:pPr marL="285750" indent="-285750">
              <a:buFont typeface="Arial" charset="0"/>
              <a:buChar char="•"/>
            </a:pPr>
            <a:r>
              <a:rPr lang="en-US" dirty="0" smtClean="0"/>
              <a:t>P1 marks % fully acked: It has gotten its own </a:t>
            </a:r>
            <a:r>
              <a:rPr lang="en-US" dirty="0" err="1" smtClean="0"/>
              <a:t>ack</a:t>
            </a:r>
            <a:r>
              <a:rPr lang="en-US" dirty="0" smtClean="0"/>
              <a:t> and P2’s </a:t>
            </a:r>
            <a:r>
              <a:rPr lang="en-US" dirty="0" err="1" smtClean="0"/>
              <a:t>ack</a:t>
            </a:r>
            <a:r>
              <a:rPr lang="en-US" dirty="0" smtClean="0"/>
              <a:t> for the 10% interest update (not shown)</a:t>
            </a:r>
          </a:p>
          <a:p>
            <a:pPr marL="285750" indent="-285750">
              <a:buFont typeface="Arial" charset="0"/>
              <a:buChar char="•"/>
            </a:pPr>
            <a:endParaRPr lang="en-US" dirty="0" smtClean="0"/>
          </a:p>
          <a:p>
            <a:pPr marL="285750" indent="-285750">
              <a:buFont typeface="Arial" charset="0"/>
              <a:buChar char="•"/>
            </a:pPr>
            <a:r>
              <a:rPr lang="en-US" dirty="0" smtClean="0"/>
              <a:t>Does P1 go ahead and process the 10% interest?  No – it processes in order.</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57</a:t>
            </a:fld>
            <a:endParaRPr lang="en-US"/>
          </a:p>
        </p:txBody>
      </p:sp>
    </p:spTree>
    <p:extLst>
      <p:ext uri="{BB962C8B-B14F-4D97-AF65-F5344CB8AC3E}">
        <p14:creationId xmlns:p14="http://schemas.microsoft.com/office/powerpoint/2010/main" val="821350181"/>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UT1: began in 1884 based on</a:t>
            </a:r>
            <a:r>
              <a:rPr lang="en-US" baseline="0" dirty="0" smtClean="0"/>
              <a:t> observations of the sun at the Royal Observatory in Greenwich, England, but we now know that the period of the Earth’s rotation is not exactly constant. </a:t>
            </a:r>
            <a:endParaRPr lang="en-US" dirty="0" smtClean="0"/>
          </a:p>
          <a:p>
            <a:endParaRPr lang="en-US" dirty="0" smtClean="0"/>
          </a:p>
          <a:p>
            <a:pPr marL="0" marR="0" lvl="1" indent="0" algn="l" defTabSz="914400" rtl="0" eaLnBrk="0" fontAlgn="base" latinLnBrk="0" hangingPunct="0">
              <a:lnSpc>
                <a:spcPct val="100000"/>
              </a:lnSpc>
              <a:spcBef>
                <a:spcPct val="30000"/>
              </a:spcBef>
              <a:spcAft>
                <a:spcPct val="0"/>
              </a:spcAft>
              <a:buClrTx/>
              <a:buSzTx/>
              <a:buFontTx/>
              <a:buNone/>
              <a:tabLst/>
              <a:defRPr/>
            </a:pPr>
            <a:r>
              <a:rPr lang="en-US" dirty="0" smtClean="0"/>
              <a:t>TAI: </a:t>
            </a:r>
            <a:r>
              <a:rPr lang="en-US" altLang="en-US" dirty="0" smtClean="0"/>
              <a:t>Started after the invention of the atomic clock.</a:t>
            </a:r>
          </a:p>
          <a:p>
            <a:pPr marL="0" marR="0" lvl="1" indent="0" algn="l" defTabSz="914400" rtl="0" eaLnBrk="0" fontAlgn="base" latinLnBrk="0" hangingPunct="0">
              <a:lnSpc>
                <a:spcPct val="100000"/>
              </a:lnSpc>
              <a:spcBef>
                <a:spcPct val="30000"/>
              </a:spcBef>
              <a:spcAft>
                <a:spcPct val="0"/>
              </a:spcAft>
              <a:buClrTx/>
              <a:buSzTx/>
              <a:buFontTx/>
              <a:buNone/>
              <a:tabLst/>
              <a:defRPr/>
            </a:pPr>
            <a:endParaRPr lang="en-US" dirty="0" smtClean="0"/>
          </a:p>
          <a:p>
            <a:r>
              <a:rPr lang="en-US" dirty="0" smtClean="0"/>
              <a:t>UTC: Currently we have added 36 leap seconds,</a:t>
            </a:r>
            <a:r>
              <a:rPr lang="en-US" baseline="0" dirty="0" smtClean="0"/>
              <a:t> the</a:t>
            </a:r>
            <a:r>
              <a:rPr lang="en-US" dirty="0" smtClean="0"/>
              <a:t> most recent on June 30</a:t>
            </a:r>
            <a:r>
              <a:rPr lang="en-US" baseline="0" dirty="0" smtClean="0"/>
              <a:t> of last year.</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58</a:t>
            </a:fld>
            <a:endParaRPr lang="en-US"/>
          </a:p>
        </p:txBody>
      </p:sp>
    </p:spTree>
    <p:extLst>
      <p:ext uri="{BB962C8B-B14F-4D97-AF65-F5344CB8AC3E}">
        <p14:creationId xmlns:p14="http://schemas.microsoft.com/office/powerpoint/2010/main" val="152857323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Let's look at how VCs</a:t>
            </a:r>
            <a:r>
              <a:rPr lang="en-US" b="1" baseline="0" dirty="0" smtClean="0"/>
              <a:t> can benefit a distributed order processing system.</a:t>
            </a:r>
            <a:endParaRPr lang="en-US" b="1"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59</a:t>
            </a:fld>
            <a:endParaRPr lang="en-US"/>
          </a:p>
        </p:txBody>
      </p:sp>
    </p:spTree>
    <p:extLst>
      <p:ext uri="{BB962C8B-B14F-4D97-AF65-F5344CB8AC3E}">
        <p14:creationId xmlns:p14="http://schemas.microsoft.com/office/powerpoint/2010/main" val="71267494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So let's think about techniques for time synchronization using the network.</a:t>
            </a:r>
          </a:p>
          <a:p>
            <a:endParaRPr lang="en-US" dirty="0" smtClean="0"/>
          </a:p>
          <a:p>
            <a:r>
              <a:rPr lang="en-US" dirty="0" smtClean="0"/>
              <a:t>Neither of the two knows how long the</a:t>
            </a:r>
            <a:r>
              <a:rPr lang="en-US" baseline="0" dirty="0" smtClean="0"/>
              <a:t> Internet took to delay the message</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7</a:t>
            </a:fld>
            <a:endParaRPr lang="en-US"/>
          </a:p>
        </p:txBody>
      </p:sp>
    </p:spTree>
    <p:extLst>
      <p:ext uri="{BB962C8B-B14F-4D97-AF65-F5344CB8AC3E}">
        <p14:creationId xmlns:p14="http://schemas.microsoft.com/office/powerpoint/2010/main" val="13010062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Let's look at an algorithm </a:t>
            </a:r>
            <a:r>
              <a:rPr lang="en-US" b="1" baseline="0" dirty="0" smtClean="0"/>
              <a:t>to calculate and compensate for these message delays.</a:t>
            </a:r>
            <a:endParaRPr lang="en-US" b="1" dirty="0" smtClean="0"/>
          </a:p>
          <a:p>
            <a:endParaRPr lang="en-US" dirty="0" smtClean="0"/>
          </a:p>
          <a:p>
            <a:r>
              <a:rPr lang="en-US" dirty="0" smtClean="0"/>
              <a:t>SEGUE: Okay, so how will the client use these timestamps to synchronize its local clock to the server’s local clock?</a:t>
            </a:r>
            <a:endParaRPr lang="en-US"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8</a:t>
            </a:fld>
            <a:endParaRPr lang="en-US"/>
          </a:p>
        </p:txBody>
      </p:sp>
    </p:spTree>
    <p:extLst>
      <p:ext uri="{BB962C8B-B14F-4D97-AF65-F5344CB8AC3E}">
        <p14:creationId xmlns:p14="http://schemas.microsoft.com/office/powerpoint/2010/main" val="11336228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The goal is that at *this* point in time, the client set its clock to T3 + </a:t>
            </a:r>
            <a:r>
              <a:rPr lang="en-US" b="1" dirty="0" err="1" smtClean="0"/>
              <a:t>delta</a:t>
            </a:r>
            <a:r>
              <a:rPr lang="en-US" b="1" baseline="-25000" dirty="0" err="1" smtClean="0"/>
              <a:t>resp</a:t>
            </a:r>
            <a:endParaRPr lang="en-US" b="1" dirty="0" smtClean="0"/>
          </a:p>
          <a:p>
            <a:endParaRPr lang="en-US" dirty="0" smtClean="0"/>
          </a:p>
          <a:p>
            <a:r>
              <a:rPr lang="en-US" dirty="0" smtClean="0"/>
              <a:t>Delta = (T4-T1)-(T3-T2): The client has all these values available from these four timestamps</a:t>
            </a:r>
            <a:r>
              <a:rPr lang="en-US" baseline="0" dirty="0" smtClean="0"/>
              <a:t>.</a:t>
            </a:r>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9</a:t>
            </a:fld>
            <a:endParaRPr lang="en-US"/>
          </a:p>
        </p:txBody>
      </p:sp>
    </p:spTree>
    <p:extLst>
      <p:ext uri="{BB962C8B-B14F-4D97-AF65-F5344CB8AC3E}">
        <p14:creationId xmlns:p14="http://schemas.microsoft.com/office/powerpoint/2010/main" val="5760801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smtClean="0"/>
              <a:t>Christian's</a:t>
            </a:r>
            <a:r>
              <a:rPr lang="en-US" b="1" baseline="0" dirty="0" smtClean="0"/>
              <a:t> algorithm is a building block.  Two useful wall clock time synchronization algorithms...  </a:t>
            </a:r>
            <a:endParaRPr lang="en-US" b="1" dirty="0"/>
          </a:p>
        </p:txBody>
      </p:sp>
      <p:sp>
        <p:nvSpPr>
          <p:cNvPr id="4" name="Slide Number Placeholder 3"/>
          <p:cNvSpPr>
            <a:spLocks noGrp="1"/>
          </p:cNvSpPr>
          <p:nvPr>
            <p:ph type="sldNum" sz="quarter" idx="10"/>
          </p:nvPr>
        </p:nvSpPr>
        <p:spPr/>
        <p:txBody>
          <a:bodyPr/>
          <a:lstStyle/>
          <a:p>
            <a:pPr>
              <a:defRPr/>
            </a:pPr>
            <a:fld id="{B069701C-02A1-CE43-ADB4-E98A80C283F2}" type="slidenum">
              <a:rPr lang="en-US" smtClean="0"/>
              <a:pPr>
                <a:defRPr/>
              </a:pPr>
              <a:t>10</a:t>
            </a:fld>
            <a:endParaRPr lang="en-US"/>
          </a:p>
        </p:txBody>
      </p:sp>
    </p:spTree>
    <p:extLst>
      <p:ext uri="{BB962C8B-B14F-4D97-AF65-F5344CB8AC3E}">
        <p14:creationId xmlns:p14="http://schemas.microsoft.com/office/powerpoint/2010/main" val="24126248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81000" y="685800"/>
            <a:ext cx="8382000" cy="1905000"/>
          </a:xfrm>
          <a:prstGeom prst="rect">
            <a:avLst/>
          </a:prstGeom>
        </p:spPr>
        <p:txBody>
          <a:bodyPr anchor="b"/>
          <a:lstStyle>
            <a:lvl1pPr algn="ctr">
              <a:defRPr/>
            </a:lvl1pPr>
          </a:lstStyle>
          <a:p>
            <a:r>
              <a:rPr lang="en-US" smtClean="0"/>
              <a:t>Click to edit Master title style</a:t>
            </a:r>
            <a:endParaRPr lang="en-US"/>
          </a:p>
        </p:txBody>
      </p:sp>
      <p:sp>
        <p:nvSpPr>
          <p:cNvPr id="3" name="Subtitle 2"/>
          <p:cNvSpPr>
            <a:spLocks noGrp="1"/>
          </p:cNvSpPr>
          <p:nvPr>
            <p:ph type="subTitle" idx="1"/>
          </p:nvPr>
        </p:nvSpPr>
        <p:spPr>
          <a:xfrm>
            <a:off x="1371600" y="4495800"/>
            <a:ext cx="6400800" cy="1752600"/>
          </a:xfrm>
        </p:spPr>
        <p:txBody>
          <a:bodyPr/>
          <a:lstStyle>
            <a:lvl1pPr marL="0" indent="0" algn="ctr">
              <a:buNone/>
              <a:defRPr sz="2800">
                <a:solidFill>
                  <a:srgbClr val="000000"/>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cxnSp>
        <p:nvCxnSpPr>
          <p:cNvPr id="8" name="Straight Connector 7"/>
          <p:cNvCxnSpPr/>
          <p:nvPr userDrawn="1"/>
        </p:nvCxnSpPr>
        <p:spPr>
          <a:xfrm>
            <a:off x="152400" y="4343400"/>
            <a:ext cx="8763000" cy="0"/>
          </a:xfrm>
          <a:prstGeom prst="line">
            <a:avLst/>
          </a:prstGeom>
          <a:ln>
            <a:solidFill>
              <a:srgbClr val="FF6600"/>
            </a:solidFill>
          </a:ln>
          <a:effectLst/>
        </p:spPr>
        <p:style>
          <a:lnRef idx="2">
            <a:schemeClr val="accent1"/>
          </a:lnRef>
          <a:fillRef idx="0">
            <a:schemeClr val="accent1"/>
          </a:fillRef>
          <a:effectRef idx="1">
            <a:schemeClr val="accent1"/>
          </a:effectRef>
          <a:fontRef idx="minor">
            <a:schemeClr val="tx1"/>
          </a:fontRef>
        </p:style>
      </p:cxnSp>
      <p:pic>
        <p:nvPicPr>
          <p:cNvPr id="6" name="Picture 5"/>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2880867" y="2930654"/>
            <a:ext cx="3382266" cy="1100464"/>
          </a:xfrm>
          <a:prstGeom prst="rect">
            <a:avLst/>
          </a:prstGeom>
        </p:spPr>
      </p:pic>
    </p:spTree>
    <p:extLst>
      <p:ext uri="{BB962C8B-B14F-4D97-AF65-F5344CB8AC3E}">
        <p14:creationId xmlns:p14="http://schemas.microsoft.com/office/powerpoint/2010/main" val="9393944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8A02EC8E-0F63-DA46-BCD5-2825DA2441BB}" type="datetime1">
              <a:rPr lang="en-US" smtClean="0"/>
              <a:t>9/16/17</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88025072-9793-DD45-A50B-C84D5FD44B45}" type="slidenum">
              <a:rPr lang="en-US"/>
              <a:pPr>
                <a:defRPr/>
              </a:pPr>
              <a:t>‹#›</a:t>
            </a:fld>
            <a:endParaRPr lang="en-US"/>
          </a:p>
        </p:txBody>
      </p:sp>
    </p:spTree>
    <p:extLst>
      <p:ext uri="{BB962C8B-B14F-4D97-AF65-F5344CB8AC3E}">
        <p14:creationId xmlns:p14="http://schemas.microsoft.com/office/powerpoint/2010/main" val="1391087539"/>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400" y="273050"/>
            <a:ext cx="3313113" cy="1162050"/>
          </a:xfrm>
          <a:prstGeom prst="rect">
            <a:avLst/>
          </a:prstGeo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340350" cy="6090579"/>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2400" y="1435100"/>
            <a:ext cx="3313113" cy="4928529"/>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CC65272E-3A25-134A-9B1E-8BEFC600ED2E}" type="datetime1">
              <a:rPr lang="en-US" smtClean="0"/>
              <a:t>9/16/17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9E1BDEDE-40D3-1C4C-B3CB-CF078D2D5C07}" type="slidenum">
              <a:rPr lang="en-US"/>
              <a:pPr>
                <a:defRPr/>
              </a:pPr>
              <a:t>‹#›</a:t>
            </a:fld>
            <a:endParaRPr lang="en-US"/>
          </a:p>
        </p:txBody>
      </p:sp>
    </p:spTree>
    <p:extLst>
      <p:ext uri="{BB962C8B-B14F-4D97-AF65-F5344CB8AC3E}">
        <p14:creationId xmlns:p14="http://schemas.microsoft.com/office/powerpoint/2010/main" val="1804066141"/>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a:prstGeom prst="rect">
            <a:avLst/>
          </a:prstGeo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pPr>
              <a:defRPr/>
            </a:pPr>
            <a:fld id="{548AC1B8-9C84-B742-8377-FE845F142F19}" type="datetime1">
              <a:rPr lang="en-US" smtClean="0"/>
              <a:t>9/16/17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62E0B851-7313-6B4B-90F0-D21AC23BC811}" type="slidenum">
              <a:rPr lang="en-US"/>
              <a:pPr>
                <a:defRPr/>
              </a:pPr>
              <a:t>‹#›</a:t>
            </a:fld>
            <a:endParaRPr lang="en-US"/>
          </a:p>
        </p:txBody>
      </p:sp>
    </p:spTree>
    <p:extLst>
      <p:ext uri="{BB962C8B-B14F-4D97-AF65-F5344CB8AC3E}">
        <p14:creationId xmlns:p14="http://schemas.microsoft.com/office/powerpoint/2010/main" val="29887841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2B935B08-021C-854B-AB76-7A2752340BD3}" type="datetime1">
              <a:rPr lang="en-US" smtClean="0"/>
              <a:t>9/16/17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CB8A700-9ACA-CA49-8640-C2576E344D56}" type="slidenum">
              <a:rPr lang="en-US"/>
              <a:pPr>
                <a:defRPr/>
              </a:pPr>
              <a:t>‹#›</a:t>
            </a:fld>
            <a:endParaRPr lang="en-US"/>
          </a:p>
        </p:txBody>
      </p:sp>
      <p:sp>
        <p:nvSpPr>
          <p:cNvPr id="7" name="Title Placeholder 1"/>
          <p:cNvSpPr>
            <a:spLocks noGrp="1"/>
          </p:cNvSpPr>
          <p:nvPr>
            <p:ph type="title"/>
          </p:nvPr>
        </p:nvSpPr>
        <p:spPr bwMode="auto">
          <a:xfrm>
            <a:off x="152400" y="152400"/>
            <a:ext cx="8763000" cy="10668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en-US" dirty="0"/>
              <a:t>Click to edit Master title style</a:t>
            </a:r>
          </a:p>
        </p:txBody>
      </p:sp>
      <p:cxnSp>
        <p:nvCxnSpPr>
          <p:cNvPr id="9" name="Straight Connector 8"/>
          <p:cNvCxnSpPr/>
          <p:nvPr userDrawn="1"/>
        </p:nvCxnSpPr>
        <p:spPr>
          <a:xfrm>
            <a:off x="152400" y="1295400"/>
            <a:ext cx="8763000" cy="0"/>
          </a:xfrm>
          <a:prstGeom prst="line">
            <a:avLst/>
          </a:prstGeom>
          <a:ln>
            <a:solidFill>
              <a:srgbClr val="FF66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756769468"/>
      </p:ext>
    </p:extLst>
  </p:cSld>
  <p:clrMapOvr>
    <a:masterClrMapping/>
  </p:clrMapOvr>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a:prstGeom prst="rect">
            <a:avLst/>
          </a:prstGeo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lvl1pPr>
              <a:defRPr/>
            </a:lvl1pPr>
          </a:lstStyle>
          <a:p>
            <a:pPr>
              <a:defRPr/>
            </a:pPr>
            <a:fld id="{44D880D5-D29B-694B-A51D-E764FC0CB20B}" type="datetime1">
              <a:rPr lang="en-US" smtClean="0"/>
              <a:t>9/16/17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6F1C1C3E-524C-584F-BE26-32C52DE4BAA2}" type="slidenum">
              <a:rPr lang="en-US"/>
              <a:pPr>
                <a:defRPr/>
              </a:pPr>
              <a:t>‹#›</a:t>
            </a:fld>
            <a:endParaRPr lang="en-US"/>
          </a:p>
        </p:txBody>
      </p:sp>
    </p:spTree>
    <p:extLst>
      <p:ext uri="{BB962C8B-B14F-4D97-AF65-F5344CB8AC3E}">
        <p14:creationId xmlns:p14="http://schemas.microsoft.com/office/powerpoint/2010/main" val="293385899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lvl1pPr>
              <a:defRPr sz="2600"/>
            </a:lvl1pPr>
            <a:lvl2pPr>
              <a:defRPr sz="2600"/>
            </a:lvl2pPr>
            <a:lvl3pPr>
              <a:defRPr sz="2600"/>
            </a:lvl3pPr>
            <a:lvl4pPr>
              <a:defRPr sz="2600"/>
            </a:lvl4pPr>
            <a:lvl5pPr>
              <a:defRPr sz="26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A937C234-A31F-6E4D-8CEC-3EC59E1D3A45}" type="datetime1">
              <a:rPr lang="en-US" smtClean="0"/>
              <a:t>9/16/17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29111C5-E04E-4942-8174-12BB645D56A6}" type="slidenum">
              <a:rPr lang="en-US"/>
              <a:pPr>
                <a:defRPr/>
              </a:pPr>
              <a:t>‹#›</a:t>
            </a:fld>
            <a:endParaRPr lang="en-US"/>
          </a:p>
        </p:txBody>
      </p:sp>
      <p:sp>
        <p:nvSpPr>
          <p:cNvPr id="7" name="Title Placeholder 1"/>
          <p:cNvSpPr>
            <a:spLocks noGrp="1"/>
          </p:cNvSpPr>
          <p:nvPr>
            <p:ph type="title"/>
          </p:nvPr>
        </p:nvSpPr>
        <p:spPr bwMode="auto">
          <a:xfrm>
            <a:off x="152400" y="152400"/>
            <a:ext cx="8763000" cy="10668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nSpc>
                <a:spcPct val="80000"/>
              </a:lnSpc>
              <a:defRPr spc="-100"/>
            </a:lvl1pPr>
          </a:lstStyle>
          <a:p>
            <a:pPr lvl="0"/>
            <a:r>
              <a:rPr lang="en-US" dirty="0"/>
              <a:t>Click to edit Master title style</a:t>
            </a:r>
          </a:p>
        </p:txBody>
      </p:sp>
      <p:cxnSp>
        <p:nvCxnSpPr>
          <p:cNvPr id="9" name="Straight Connector 8"/>
          <p:cNvCxnSpPr/>
          <p:nvPr userDrawn="1"/>
        </p:nvCxnSpPr>
        <p:spPr>
          <a:xfrm>
            <a:off x="152400" y="1295400"/>
            <a:ext cx="8763000" cy="0"/>
          </a:xfrm>
          <a:prstGeom prst="line">
            <a:avLst/>
          </a:prstGeom>
          <a:ln>
            <a:solidFill>
              <a:srgbClr val="FF66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916650213"/>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Content, Blackout">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lvl1pPr>
              <a:defRPr sz="2600">
                <a:solidFill>
                  <a:schemeClr val="bg1"/>
                </a:solidFill>
              </a:defRPr>
            </a:lvl1pPr>
            <a:lvl2pPr>
              <a:defRPr sz="2600">
                <a:solidFill>
                  <a:schemeClr val="bg1"/>
                </a:solidFill>
              </a:defRPr>
            </a:lvl2pPr>
            <a:lvl3pPr>
              <a:defRPr sz="2600">
                <a:solidFill>
                  <a:schemeClr val="bg1"/>
                </a:solidFill>
              </a:defRPr>
            </a:lvl3pPr>
            <a:lvl4pPr>
              <a:defRPr sz="2600">
                <a:solidFill>
                  <a:schemeClr val="bg1"/>
                </a:solidFill>
              </a:defRPr>
            </a:lvl4pPr>
            <a:lvl5pPr>
              <a:defRPr sz="2600">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3E6AAB37-D57B-5349-8A73-F9D93383FA9F}" type="datetime1">
              <a:rPr lang="en-US" smtClean="0"/>
              <a:t>9/16/17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29111C5-E04E-4942-8174-12BB645D56A6}" type="slidenum">
              <a:rPr lang="en-US"/>
              <a:pPr>
                <a:defRPr/>
              </a:pPr>
              <a:t>‹#›</a:t>
            </a:fld>
            <a:endParaRPr lang="en-US"/>
          </a:p>
        </p:txBody>
      </p:sp>
      <p:sp>
        <p:nvSpPr>
          <p:cNvPr id="7" name="Title Placeholder 1"/>
          <p:cNvSpPr>
            <a:spLocks noGrp="1"/>
          </p:cNvSpPr>
          <p:nvPr>
            <p:ph type="title"/>
          </p:nvPr>
        </p:nvSpPr>
        <p:spPr bwMode="auto">
          <a:xfrm>
            <a:off x="152400" y="152400"/>
            <a:ext cx="8763000" cy="10668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nSpc>
                <a:spcPct val="80000"/>
              </a:lnSpc>
              <a:defRPr spc="-100">
                <a:solidFill>
                  <a:schemeClr val="bg1"/>
                </a:solidFill>
              </a:defRPr>
            </a:lvl1pPr>
          </a:lstStyle>
          <a:p>
            <a:pPr lvl="0"/>
            <a:r>
              <a:rPr lang="en-US" dirty="0"/>
              <a:t>Click to edit Master title style</a:t>
            </a:r>
          </a:p>
        </p:txBody>
      </p:sp>
      <p:cxnSp>
        <p:nvCxnSpPr>
          <p:cNvPr id="9" name="Straight Connector 8"/>
          <p:cNvCxnSpPr/>
          <p:nvPr userDrawn="1"/>
        </p:nvCxnSpPr>
        <p:spPr>
          <a:xfrm>
            <a:off x="152400" y="1295400"/>
            <a:ext cx="8763000" cy="0"/>
          </a:xfrm>
          <a:prstGeom prst="line">
            <a:avLst/>
          </a:prstGeom>
          <a:ln>
            <a:solidFill>
              <a:srgbClr val="FF66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434178"/>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ntent Only, Blackout">
    <p:bg>
      <p:bgPr>
        <a:solidFill>
          <a:schemeClr val="tx1"/>
        </a:solidFill>
        <a:effectLst/>
      </p:bgPr>
    </p:bg>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 y="178755"/>
            <a:ext cx="8763000" cy="6298245"/>
          </a:xfrm>
        </p:spPr>
        <p:txBody>
          <a:bodyPr>
            <a:normAutofit/>
          </a:bodyPr>
          <a:lstStyle>
            <a:lvl1pPr>
              <a:defRPr sz="2600">
                <a:solidFill>
                  <a:schemeClr val="bg1"/>
                </a:solidFill>
              </a:defRPr>
            </a:lvl1pPr>
            <a:lvl2pPr>
              <a:defRPr sz="2600">
                <a:solidFill>
                  <a:schemeClr val="bg1"/>
                </a:solidFill>
              </a:defRPr>
            </a:lvl2pPr>
            <a:lvl3pPr>
              <a:defRPr sz="2600">
                <a:solidFill>
                  <a:schemeClr val="bg1"/>
                </a:solidFill>
              </a:defRPr>
            </a:lvl3pPr>
            <a:lvl4pPr>
              <a:defRPr sz="2600">
                <a:solidFill>
                  <a:schemeClr val="bg1"/>
                </a:solidFill>
              </a:defRPr>
            </a:lvl4pPr>
            <a:lvl5pPr>
              <a:defRPr sz="2600">
                <a:solidFill>
                  <a:schemeClr val="bg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Date Placeholder 3"/>
          <p:cNvSpPr>
            <a:spLocks noGrp="1"/>
          </p:cNvSpPr>
          <p:nvPr>
            <p:ph type="dt" sz="half" idx="10"/>
          </p:nvPr>
        </p:nvSpPr>
        <p:spPr/>
        <p:txBody>
          <a:bodyPr/>
          <a:lstStyle>
            <a:lvl1pPr>
              <a:defRPr/>
            </a:lvl1pPr>
          </a:lstStyle>
          <a:p>
            <a:pPr>
              <a:defRPr/>
            </a:pPr>
            <a:fld id="{3E6AAB37-D57B-5349-8A73-F9D93383FA9F}" type="datetime1">
              <a:rPr lang="en-US" smtClean="0"/>
              <a:t>9/16/17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729111C5-E04E-4942-8174-12BB645D56A6}" type="slidenum">
              <a:rPr lang="en-US"/>
              <a:pPr>
                <a:defRPr/>
              </a:pPr>
              <a:t>‹#›</a:t>
            </a:fld>
            <a:endParaRPr lang="en-US"/>
          </a:p>
        </p:txBody>
      </p:sp>
    </p:spTree>
    <p:extLst>
      <p:ext uri="{BB962C8B-B14F-4D97-AF65-F5344CB8AC3E}">
        <p14:creationId xmlns:p14="http://schemas.microsoft.com/office/powerpoint/2010/main" val="163900406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Blackout">
    <p:bg>
      <p:bgPr>
        <a:solidFill>
          <a:schemeClr val="tx1"/>
        </a:solidFill>
        <a:effectLst/>
      </p:bgPr>
    </p:bg>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pPr>
              <a:defRPr/>
            </a:pPr>
            <a:fld id="{54E168DF-4358-664B-A04B-7A4BE79C5464}" type="datetime1">
              <a:rPr lang="en-US" smtClean="0"/>
              <a:t>9/16/17</a:t>
            </a:fld>
            <a:endParaRPr lang="en-US"/>
          </a:p>
        </p:txBody>
      </p:sp>
      <p:sp>
        <p:nvSpPr>
          <p:cNvPr id="3" name="Footer Placeholder 4"/>
          <p:cNvSpPr>
            <a:spLocks noGrp="1"/>
          </p:cNvSpPr>
          <p:nvPr>
            <p:ph type="ftr" sz="quarter" idx="11"/>
          </p:nvPr>
        </p:nvSpPr>
        <p:spPr/>
        <p:txBody>
          <a:bodyPr/>
          <a:lstStyle>
            <a:lvl1pPr>
              <a:defRPr/>
            </a:lvl1pPr>
          </a:lstStyle>
          <a:p>
            <a:pPr>
              <a:defRPr/>
            </a:pPr>
            <a:endParaRPr lang="en-US"/>
          </a:p>
        </p:txBody>
      </p:sp>
      <p:sp>
        <p:nvSpPr>
          <p:cNvPr id="4" name="Slide Number Placeholder 5"/>
          <p:cNvSpPr>
            <a:spLocks noGrp="1"/>
          </p:cNvSpPr>
          <p:nvPr>
            <p:ph type="sldNum" sz="quarter" idx="12"/>
          </p:nvPr>
        </p:nvSpPr>
        <p:spPr/>
        <p:txBody>
          <a:bodyPr/>
          <a:lstStyle>
            <a:lvl1pPr>
              <a:defRPr/>
            </a:lvl1pPr>
          </a:lstStyle>
          <a:p>
            <a:pPr>
              <a:defRPr/>
            </a:pPr>
            <a:fld id="{88025072-9793-DD45-A50B-C84D5FD44B45}" type="slidenum">
              <a:rPr lang="en-US"/>
              <a:pPr>
                <a:defRPr/>
              </a:pPr>
              <a:t>‹#›</a:t>
            </a:fld>
            <a:endParaRPr lang="en-US"/>
          </a:p>
        </p:txBody>
      </p:sp>
    </p:spTree>
    <p:extLst>
      <p:ext uri="{BB962C8B-B14F-4D97-AF65-F5344CB8AC3E}">
        <p14:creationId xmlns:p14="http://schemas.microsoft.com/office/powerpoint/2010/main" val="1739610644"/>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a:prstGeom prst="rect">
            <a:avLst/>
          </a:prstGeo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pPr>
              <a:defRPr/>
            </a:pPr>
            <a:fld id="{60867E38-284F-744E-9C49-4F1E98E97934}" type="datetime1">
              <a:rPr lang="en-US" smtClean="0"/>
              <a:t>9/16/17</a:t>
            </a:fld>
            <a:endParaRPr lang="en-US"/>
          </a:p>
        </p:txBody>
      </p:sp>
      <p:sp>
        <p:nvSpPr>
          <p:cNvPr id="5" name="Footer Placeholder 4"/>
          <p:cNvSpPr>
            <a:spLocks noGrp="1"/>
          </p:cNvSpPr>
          <p:nvPr>
            <p:ph type="ftr" sz="quarter" idx="11"/>
          </p:nvPr>
        </p:nvSpPr>
        <p:spPr/>
        <p:txBody>
          <a:bodyPr/>
          <a:lstStyle>
            <a:lvl1pPr>
              <a:defRPr/>
            </a:lvl1pPr>
          </a:lstStyle>
          <a:p>
            <a:pPr>
              <a:defRPr/>
            </a:pPr>
            <a:endParaRPr lang="en-US"/>
          </a:p>
        </p:txBody>
      </p:sp>
      <p:sp>
        <p:nvSpPr>
          <p:cNvPr id="6" name="Slide Number Placeholder 5"/>
          <p:cNvSpPr>
            <a:spLocks noGrp="1"/>
          </p:cNvSpPr>
          <p:nvPr>
            <p:ph type="sldNum" sz="quarter" idx="12"/>
          </p:nvPr>
        </p:nvSpPr>
        <p:spPr/>
        <p:txBody>
          <a:bodyPr/>
          <a:lstStyle>
            <a:lvl1pPr>
              <a:defRPr/>
            </a:lvl1pPr>
          </a:lstStyle>
          <a:p>
            <a:pPr>
              <a:defRPr/>
            </a:pPr>
            <a:fld id="{05559B53-AEC7-9D43-BD4D-FB123296CDE3}" type="slidenum">
              <a:rPr lang="en-US"/>
              <a:pPr>
                <a:defRPr/>
              </a:pPr>
              <a:t>‹#›</a:t>
            </a:fld>
            <a:endParaRPr lang="en-US"/>
          </a:p>
        </p:txBody>
      </p:sp>
    </p:spTree>
    <p:extLst>
      <p:ext uri="{BB962C8B-B14F-4D97-AF65-F5344CB8AC3E}">
        <p14:creationId xmlns:p14="http://schemas.microsoft.com/office/powerpoint/2010/main" val="66918725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155425" y="1470346"/>
            <a:ext cx="4340375" cy="4877434"/>
          </a:xfrm>
        </p:spPr>
        <p:txBody>
          <a:bodyPr>
            <a:normAutofit/>
          </a:bodyPr>
          <a:lstStyle>
            <a:lvl1pPr>
              <a:defRPr sz="2600"/>
            </a:lvl1pPr>
            <a:lvl2pPr>
              <a:defRPr sz="2600"/>
            </a:lvl2pPr>
            <a:lvl3pPr>
              <a:defRPr sz="2600"/>
            </a:lvl3pPr>
            <a:lvl4pPr>
              <a:defRPr sz="2600"/>
            </a:lvl4pPr>
            <a:lvl5pPr>
              <a:defRPr sz="26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4" name="Content Placeholder 3"/>
          <p:cNvSpPr>
            <a:spLocks noGrp="1"/>
          </p:cNvSpPr>
          <p:nvPr>
            <p:ph sz="half" idx="2"/>
          </p:nvPr>
        </p:nvSpPr>
        <p:spPr>
          <a:xfrm>
            <a:off x="4648199" y="1470346"/>
            <a:ext cx="4263565" cy="4877434"/>
          </a:xfrm>
        </p:spPr>
        <p:txBody>
          <a:bodyPr>
            <a:normAutofit/>
          </a:bodyPr>
          <a:lstStyle>
            <a:lvl1pPr>
              <a:defRPr sz="2600"/>
            </a:lvl1pPr>
            <a:lvl2pPr>
              <a:defRPr sz="2600"/>
            </a:lvl2pPr>
            <a:lvl3pPr>
              <a:defRPr sz="2600"/>
            </a:lvl3pPr>
            <a:lvl4pPr>
              <a:defRPr sz="2600"/>
            </a:lvl4pPr>
            <a:lvl5pPr>
              <a:defRPr sz="2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3"/>
          <p:cNvSpPr>
            <a:spLocks noGrp="1"/>
          </p:cNvSpPr>
          <p:nvPr>
            <p:ph type="dt" sz="half" idx="10"/>
          </p:nvPr>
        </p:nvSpPr>
        <p:spPr/>
        <p:txBody>
          <a:bodyPr/>
          <a:lstStyle>
            <a:lvl1pPr>
              <a:defRPr/>
            </a:lvl1pPr>
          </a:lstStyle>
          <a:p>
            <a:pPr>
              <a:defRPr/>
            </a:pPr>
            <a:fld id="{57616C88-72AF-5045-BF4B-B753966B17B2}" type="datetime1">
              <a:rPr lang="en-US" smtClean="0"/>
              <a:t>9/16/17</a:t>
            </a:fld>
            <a:endParaRPr lang="en-US"/>
          </a:p>
        </p:txBody>
      </p:sp>
      <p:sp>
        <p:nvSpPr>
          <p:cNvPr id="6" name="Footer Placeholder 4"/>
          <p:cNvSpPr>
            <a:spLocks noGrp="1"/>
          </p:cNvSpPr>
          <p:nvPr>
            <p:ph type="ftr" sz="quarter" idx="11"/>
          </p:nvPr>
        </p:nvSpPr>
        <p:spPr/>
        <p:txBody>
          <a:bodyPr/>
          <a:lstStyle>
            <a:lvl1pPr>
              <a:defRPr/>
            </a:lvl1pPr>
          </a:lstStyle>
          <a:p>
            <a:pPr>
              <a:defRPr/>
            </a:pPr>
            <a:endParaRPr lang="en-US"/>
          </a:p>
        </p:txBody>
      </p:sp>
      <p:sp>
        <p:nvSpPr>
          <p:cNvPr id="7" name="Slide Number Placeholder 5"/>
          <p:cNvSpPr>
            <a:spLocks noGrp="1"/>
          </p:cNvSpPr>
          <p:nvPr>
            <p:ph type="sldNum" sz="quarter" idx="12"/>
          </p:nvPr>
        </p:nvSpPr>
        <p:spPr/>
        <p:txBody>
          <a:bodyPr/>
          <a:lstStyle>
            <a:lvl1pPr>
              <a:defRPr/>
            </a:lvl1pPr>
          </a:lstStyle>
          <a:p>
            <a:pPr>
              <a:defRPr/>
            </a:pPr>
            <a:fld id="{6E200562-6296-9E41-94C7-4DAE5BF4E447}" type="slidenum">
              <a:rPr lang="en-US"/>
              <a:pPr>
                <a:defRPr/>
              </a:pPr>
              <a:t>‹#›</a:t>
            </a:fld>
            <a:endParaRPr lang="en-US"/>
          </a:p>
        </p:txBody>
      </p:sp>
      <p:sp>
        <p:nvSpPr>
          <p:cNvPr id="8" name="Title Placeholder 1"/>
          <p:cNvSpPr>
            <a:spLocks noGrp="1"/>
          </p:cNvSpPr>
          <p:nvPr>
            <p:ph type="title"/>
          </p:nvPr>
        </p:nvSpPr>
        <p:spPr bwMode="auto">
          <a:xfrm>
            <a:off x="152400" y="152400"/>
            <a:ext cx="8759364" cy="10668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nSpc>
                <a:spcPct val="80000"/>
              </a:lnSpc>
              <a:defRPr spc="-100"/>
            </a:lvl1pPr>
          </a:lstStyle>
          <a:p>
            <a:pPr lvl="0"/>
            <a:r>
              <a:rPr lang="en-US" dirty="0"/>
              <a:t>Click to edit Master title style</a:t>
            </a:r>
          </a:p>
        </p:txBody>
      </p:sp>
      <p:cxnSp>
        <p:nvCxnSpPr>
          <p:cNvPr id="10" name="Straight Connector 9"/>
          <p:cNvCxnSpPr/>
          <p:nvPr userDrawn="1"/>
        </p:nvCxnSpPr>
        <p:spPr>
          <a:xfrm>
            <a:off x="152400" y="1295400"/>
            <a:ext cx="8763000" cy="0"/>
          </a:xfrm>
          <a:prstGeom prst="line">
            <a:avLst/>
          </a:prstGeom>
          <a:ln>
            <a:solidFill>
              <a:srgbClr val="FF66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237573138"/>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2400" y="1535113"/>
            <a:ext cx="43449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52400" y="2174874"/>
            <a:ext cx="4344988" cy="4233359"/>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5" name="Text Placeholder 4"/>
          <p:cNvSpPr>
            <a:spLocks noGrp="1"/>
          </p:cNvSpPr>
          <p:nvPr>
            <p:ph type="body" sz="quarter" idx="3"/>
          </p:nvPr>
        </p:nvSpPr>
        <p:spPr>
          <a:xfrm>
            <a:off x="4645025" y="1535113"/>
            <a:ext cx="42703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270375" cy="423335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3"/>
          <p:cNvSpPr>
            <a:spLocks noGrp="1"/>
          </p:cNvSpPr>
          <p:nvPr>
            <p:ph type="dt" sz="half" idx="10"/>
          </p:nvPr>
        </p:nvSpPr>
        <p:spPr/>
        <p:txBody>
          <a:bodyPr/>
          <a:lstStyle>
            <a:lvl1pPr>
              <a:defRPr/>
            </a:lvl1pPr>
          </a:lstStyle>
          <a:p>
            <a:pPr>
              <a:defRPr/>
            </a:pPr>
            <a:fld id="{08C2FAE0-0048-7A46-A2D2-AA121084D3A1}" type="datetime1">
              <a:rPr lang="en-US" smtClean="0"/>
              <a:t>9/16/17</a:t>
            </a:fld>
            <a:endParaRPr lang="en-US"/>
          </a:p>
        </p:txBody>
      </p:sp>
      <p:sp>
        <p:nvSpPr>
          <p:cNvPr id="8" name="Footer Placeholder 4"/>
          <p:cNvSpPr>
            <a:spLocks noGrp="1"/>
          </p:cNvSpPr>
          <p:nvPr>
            <p:ph type="ftr" sz="quarter" idx="11"/>
          </p:nvPr>
        </p:nvSpPr>
        <p:spPr/>
        <p:txBody>
          <a:bodyPr/>
          <a:lstStyle>
            <a:lvl1pPr>
              <a:defRPr/>
            </a:lvl1pPr>
          </a:lstStyle>
          <a:p>
            <a:pPr>
              <a:defRPr/>
            </a:pPr>
            <a:endParaRPr lang="en-US"/>
          </a:p>
        </p:txBody>
      </p:sp>
      <p:sp>
        <p:nvSpPr>
          <p:cNvPr id="9" name="Slide Number Placeholder 5"/>
          <p:cNvSpPr>
            <a:spLocks noGrp="1"/>
          </p:cNvSpPr>
          <p:nvPr>
            <p:ph type="sldNum" sz="quarter" idx="12"/>
          </p:nvPr>
        </p:nvSpPr>
        <p:spPr/>
        <p:txBody>
          <a:bodyPr/>
          <a:lstStyle>
            <a:lvl1pPr>
              <a:defRPr/>
            </a:lvl1pPr>
          </a:lstStyle>
          <a:p>
            <a:pPr>
              <a:defRPr/>
            </a:pPr>
            <a:fld id="{1D4929D7-7AD0-024D-8F69-58F7A677FF78}" type="slidenum">
              <a:rPr lang="en-US"/>
              <a:pPr>
                <a:defRPr/>
              </a:pPr>
              <a:t>‹#›</a:t>
            </a:fld>
            <a:endParaRPr lang="en-US"/>
          </a:p>
        </p:txBody>
      </p:sp>
      <p:sp>
        <p:nvSpPr>
          <p:cNvPr id="10" name="Title Placeholder 1"/>
          <p:cNvSpPr>
            <a:spLocks noGrp="1"/>
          </p:cNvSpPr>
          <p:nvPr>
            <p:ph type="title"/>
          </p:nvPr>
        </p:nvSpPr>
        <p:spPr bwMode="auto">
          <a:xfrm>
            <a:off x="152400" y="152400"/>
            <a:ext cx="8763000" cy="10668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nSpc>
                <a:spcPct val="80000"/>
              </a:lnSpc>
              <a:defRPr/>
            </a:lvl1pPr>
          </a:lstStyle>
          <a:p>
            <a:pPr lvl="0"/>
            <a:r>
              <a:rPr lang="en-US" dirty="0"/>
              <a:t>Click to edit Master title style</a:t>
            </a:r>
          </a:p>
        </p:txBody>
      </p:sp>
      <p:cxnSp>
        <p:nvCxnSpPr>
          <p:cNvPr id="12" name="Straight Connector 11"/>
          <p:cNvCxnSpPr/>
          <p:nvPr userDrawn="1"/>
        </p:nvCxnSpPr>
        <p:spPr>
          <a:xfrm>
            <a:off x="152400" y="1295400"/>
            <a:ext cx="8763000" cy="0"/>
          </a:xfrm>
          <a:prstGeom prst="line">
            <a:avLst/>
          </a:prstGeom>
          <a:ln>
            <a:solidFill>
              <a:srgbClr val="FF66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613578945"/>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3" name="Date Placeholder 3"/>
          <p:cNvSpPr>
            <a:spLocks noGrp="1"/>
          </p:cNvSpPr>
          <p:nvPr>
            <p:ph type="dt" sz="half" idx="10"/>
          </p:nvPr>
        </p:nvSpPr>
        <p:spPr/>
        <p:txBody>
          <a:bodyPr/>
          <a:lstStyle>
            <a:lvl1pPr>
              <a:defRPr/>
            </a:lvl1pPr>
          </a:lstStyle>
          <a:p>
            <a:pPr>
              <a:defRPr/>
            </a:pPr>
            <a:fld id="{00739D2D-5D4E-0B47-AB59-6086ECAEE180}" type="datetime1">
              <a:rPr lang="en-US" smtClean="0"/>
              <a:t>9/16/17</a:t>
            </a:fld>
            <a:endParaRPr lang="en-US"/>
          </a:p>
        </p:txBody>
      </p:sp>
      <p:sp>
        <p:nvSpPr>
          <p:cNvPr id="4" name="Footer Placeholder 4"/>
          <p:cNvSpPr>
            <a:spLocks noGrp="1"/>
          </p:cNvSpPr>
          <p:nvPr>
            <p:ph type="ftr" sz="quarter" idx="11"/>
          </p:nvPr>
        </p:nvSpPr>
        <p:spPr/>
        <p:txBody>
          <a:bodyPr/>
          <a:lstStyle>
            <a:lvl1pPr>
              <a:defRPr/>
            </a:lvl1pPr>
          </a:lstStyle>
          <a:p>
            <a:pPr>
              <a:defRPr/>
            </a:pPr>
            <a:endParaRPr lang="en-US"/>
          </a:p>
        </p:txBody>
      </p:sp>
      <p:sp>
        <p:nvSpPr>
          <p:cNvPr id="5" name="Slide Number Placeholder 5"/>
          <p:cNvSpPr>
            <a:spLocks noGrp="1"/>
          </p:cNvSpPr>
          <p:nvPr>
            <p:ph type="sldNum" sz="quarter" idx="12"/>
          </p:nvPr>
        </p:nvSpPr>
        <p:spPr/>
        <p:txBody>
          <a:bodyPr/>
          <a:lstStyle>
            <a:lvl1pPr>
              <a:defRPr/>
            </a:lvl1pPr>
          </a:lstStyle>
          <a:p>
            <a:pPr>
              <a:defRPr/>
            </a:pPr>
            <a:fld id="{74934AC4-E5A6-0446-ADDB-6CB25A5DDD13}" type="slidenum">
              <a:rPr lang="en-US"/>
              <a:pPr>
                <a:defRPr/>
              </a:pPr>
              <a:t>‹#›</a:t>
            </a:fld>
            <a:endParaRPr lang="en-US"/>
          </a:p>
        </p:txBody>
      </p:sp>
      <p:sp>
        <p:nvSpPr>
          <p:cNvPr id="6" name="Title Placeholder 1"/>
          <p:cNvSpPr>
            <a:spLocks noGrp="1"/>
          </p:cNvSpPr>
          <p:nvPr>
            <p:ph type="title"/>
          </p:nvPr>
        </p:nvSpPr>
        <p:spPr bwMode="auto">
          <a:xfrm>
            <a:off x="152400" y="152400"/>
            <a:ext cx="8763000" cy="10668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nSpc>
                <a:spcPct val="80000"/>
              </a:lnSpc>
              <a:defRPr spc="-100"/>
            </a:lvl1pPr>
          </a:lstStyle>
          <a:p>
            <a:pPr lvl="0"/>
            <a:r>
              <a:rPr lang="en-US" dirty="0"/>
              <a:t>Click to edit Master title style</a:t>
            </a:r>
          </a:p>
        </p:txBody>
      </p:sp>
      <p:cxnSp>
        <p:nvCxnSpPr>
          <p:cNvPr id="8" name="Straight Connector 7"/>
          <p:cNvCxnSpPr/>
          <p:nvPr userDrawn="1"/>
        </p:nvCxnSpPr>
        <p:spPr>
          <a:xfrm>
            <a:off x="152400" y="1295400"/>
            <a:ext cx="8763000" cy="0"/>
          </a:xfrm>
          <a:prstGeom prst="line">
            <a:avLst/>
          </a:prstGeom>
          <a:ln>
            <a:solidFill>
              <a:srgbClr val="FF6600"/>
            </a:solidFill>
          </a:ln>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81372295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1027" name="Text Placeholder 2"/>
          <p:cNvSpPr>
            <a:spLocks noGrp="1"/>
          </p:cNvSpPr>
          <p:nvPr>
            <p:ph type="body" idx="1"/>
          </p:nvPr>
        </p:nvSpPr>
        <p:spPr bwMode="auto">
          <a:xfrm>
            <a:off x="152400" y="1447800"/>
            <a:ext cx="8763000" cy="5029200"/>
          </a:xfrm>
          <a:prstGeom prst="rect">
            <a:avLst/>
          </a:prstGeom>
          <a:noFill/>
          <a:ln w="9525">
            <a:noFill/>
            <a:miter lim="800000"/>
            <a:headEnd/>
            <a:tailEnd/>
          </a:ln>
        </p:spPr>
        <p:txBody>
          <a:bodyPr vert="horz" wrap="square" lIns="36000" tIns="36000" rIns="36000" bIns="36000" numCol="1" anchor="t" anchorCtr="0" compatLnSpc="1">
            <a:prstTxWarp prst="textNoShape">
              <a:avLst/>
            </a:prstTxWarp>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152400" y="6553200"/>
            <a:ext cx="2133600" cy="212725"/>
          </a:xfrm>
          <a:prstGeom prst="rect">
            <a:avLst/>
          </a:prstGeom>
        </p:spPr>
        <p:txBody>
          <a:bodyPr vert="horz" lIns="91440" tIns="45720" rIns="91440" bIns="45720" rtlCol="0" anchor="ctr"/>
          <a:lstStyle>
            <a:lvl1pPr algn="l">
              <a:defRPr sz="1200">
                <a:solidFill>
                  <a:schemeClr val="tx1">
                    <a:tint val="75000"/>
                  </a:schemeClr>
                </a:solidFill>
                <a:latin typeface="Arial" charset="0"/>
              </a:defRPr>
            </a:lvl1pPr>
          </a:lstStyle>
          <a:p>
            <a:pPr>
              <a:defRPr/>
            </a:pPr>
            <a:fld id="{EA9D7A25-4E19-D14C-A801-9C9C6620E70A}" type="datetime1">
              <a:rPr lang="en-US" smtClean="0"/>
              <a:t>9/16/17</a:t>
            </a:fld>
            <a:endParaRPr lang="en-US" dirty="0"/>
          </a:p>
        </p:txBody>
      </p:sp>
      <p:sp>
        <p:nvSpPr>
          <p:cNvPr id="5" name="Footer Placeholder 4"/>
          <p:cNvSpPr>
            <a:spLocks noGrp="1"/>
          </p:cNvSpPr>
          <p:nvPr>
            <p:ph type="ftr" sz="quarter" idx="3"/>
          </p:nvPr>
        </p:nvSpPr>
        <p:spPr>
          <a:xfrm>
            <a:off x="3124200" y="6553200"/>
            <a:ext cx="2895600" cy="212725"/>
          </a:xfrm>
          <a:prstGeom prst="rect">
            <a:avLst/>
          </a:prstGeom>
        </p:spPr>
        <p:txBody>
          <a:bodyPr vert="horz" lIns="91440" tIns="45720" rIns="91440" bIns="45720" rtlCol="0" anchor="ctr"/>
          <a:lstStyle>
            <a:lvl1pPr algn="ctr">
              <a:defRPr sz="1200">
                <a:solidFill>
                  <a:schemeClr val="tx1">
                    <a:tint val="75000"/>
                  </a:schemeClr>
                </a:solidFill>
                <a:latin typeface="Arial" charset="0"/>
              </a:defRPr>
            </a:lvl1pPr>
          </a:lstStyle>
          <a:p>
            <a:pPr>
              <a:defRPr/>
            </a:pPr>
            <a:endParaRPr lang="en-US" dirty="0"/>
          </a:p>
        </p:txBody>
      </p:sp>
      <p:sp>
        <p:nvSpPr>
          <p:cNvPr id="6" name="Slide Number Placeholder 5"/>
          <p:cNvSpPr>
            <a:spLocks noGrp="1"/>
          </p:cNvSpPr>
          <p:nvPr>
            <p:ph type="sldNum" sz="quarter" idx="4"/>
          </p:nvPr>
        </p:nvSpPr>
        <p:spPr>
          <a:xfrm>
            <a:off x="6781800" y="6553200"/>
            <a:ext cx="2133600" cy="212725"/>
          </a:xfrm>
          <a:prstGeom prst="rect">
            <a:avLst/>
          </a:prstGeom>
        </p:spPr>
        <p:txBody>
          <a:bodyPr vert="horz" lIns="36000" tIns="36000" rIns="36000" bIns="36000" rtlCol="0" anchor="ctr"/>
          <a:lstStyle>
            <a:lvl1pPr algn="r">
              <a:defRPr sz="1400" b="1">
                <a:solidFill>
                  <a:srgbClr val="FF6600"/>
                </a:solidFill>
                <a:latin typeface="+mn-lt"/>
              </a:defRPr>
            </a:lvl1pPr>
          </a:lstStyle>
          <a:p>
            <a:pPr>
              <a:defRPr/>
            </a:pPr>
            <a:fld id="{62406363-7E77-DB4B-97E5-317AD9418D55}" type="slidenum">
              <a:rPr lang="en-US" smtClean="0"/>
              <a:pPr>
                <a:defRPr/>
              </a:pPr>
              <a:t>‹#›</a:t>
            </a:fld>
            <a:endParaRPr lang="en-US"/>
          </a:p>
        </p:txBody>
      </p:sp>
    </p:spTree>
    <p:extLst>
      <p:ext uri="{BB962C8B-B14F-4D97-AF65-F5344CB8AC3E}">
        <p14:creationId xmlns:p14="http://schemas.microsoft.com/office/powerpoint/2010/main" val="647213180"/>
      </p:ext>
    </p:extLst>
  </p:cSld>
  <p:clrMap bg1="lt1" tx1="dk1" bg2="lt2" tx2="dk2" accent1="accent1" accent2="accent2" accent3="accent3" accent4="accent4" accent5="accent5" accent6="accent6" hlink="hlink" folHlink="folHlink"/>
  <p:sldLayoutIdLst>
    <p:sldLayoutId id="2147483674" r:id="rId1"/>
    <p:sldLayoutId id="2147483675" r:id="rId2"/>
    <p:sldLayoutId id="2147483685" r:id="rId3"/>
    <p:sldLayoutId id="2147483686" r:id="rId4"/>
    <p:sldLayoutId id="2147483687" r:id="rId5"/>
    <p:sldLayoutId id="2147483676" r:id="rId6"/>
    <p:sldLayoutId id="2147483677" r:id="rId7"/>
    <p:sldLayoutId id="2147483678" r:id="rId8"/>
    <p:sldLayoutId id="2147483679" r:id="rId9"/>
    <p:sldLayoutId id="2147483680" r:id="rId10"/>
    <p:sldLayoutId id="2147483681" r:id="rId11"/>
    <p:sldLayoutId id="2147483682" r:id="rId12"/>
    <p:sldLayoutId id="2147483683" r:id="rId13"/>
    <p:sldLayoutId id="2147483684" r:id="rId14"/>
  </p:sldLayoutIdLst>
  <p:timing>
    <p:tnLst>
      <p:par>
        <p:cTn id="1" dur="indefinite" restart="never" nodeType="tmRoot"/>
      </p:par>
    </p:tnLst>
  </p:timing>
  <p:hf hdr="0" ftr="0" dt="0"/>
  <p:txStyles>
    <p:titleStyle>
      <a:lvl1pPr algn="l" defTabSz="457200" rtl="0" eaLnBrk="0" fontAlgn="base" hangingPunct="0">
        <a:spcBef>
          <a:spcPct val="0"/>
        </a:spcBef>
        <a:spcAft>
          <a:spcPct val="0"/>
        </a:spcAft>
        <a:defRPr sz="3600" b="1" kern="1200">
          <a:solidFill>
            <a:schemeClr val="tx1"/>
          </a:solidFill>
          <a:latin typeface="+mj-lt"/>
          <a:ea typeface="ＭＳ Ｐゴシック" pitchFamily="-1" charset="-128"/>
          <a:cs typeface="ＭＳ Ｐゴシック" pitchFamily="-1" charset="-128"/>
        </a:defRPr>
      </a:lvl1pPr>
      <a:lvl2pPr algn="ctr" defTabSz="457200" rtl="0" eaLnBrk="0" fontAlgn="base" hangingPunct="0">
        <a:spcBef>
          <a:spcPct val="0"/>
        </a:spcBef>
        <a:spcAft>
          <a:spcPct val="0"/>
        </a:spcAft>
        <a:defRPr sz="4400">
          <a:solidFill>
            <a:srgbClr val="000090"/>
          </a:solidFill>
          <a:latin typeface="Calibri" pitchFamily="-1" charset="0"/>
          <a:ea typeface="ＭＳ Ｐゴシック" pitchFamily="-1" charset="-128"/>
          <a:cs typeface="ＭＳ Ｐゴシック" pitchFamily="-1" charset="-128"/>
        </a:defRPr>
      </a:lvl2pPr>
      <a:lvl3pPr algn="ctr" defTabSz="457200" rtl="0" eaLnBrk="0" fontAlgn="base" hangingPunct="0">
        <a:spcBef>
          <a:spcPct val="0"/>
        </a:spcBef>
        <a:spcAft>
          <a:spcPct val="0"/>
        </a:spcAft>
        <a:defRPr sz="4400">
          <a:solidFill>
            <a:srgbClr val="000090"/>
          </a:solidFill>
          <a:latin typeface="Calibri" pitchFamily="-1" charset="0"/>
          <a:ea typeface="ＭＳ Ｐゴシック" pitchFamily="-1" charset="-128"/>
          <a:cs typeface="ＭＳ Ｐゴシック" pitchFamily="-1" charset="-128"/>
        </a:defRPr>
      </a:lvl3pPr>
      <a:lvl4pPr algn="ctr" defTabSz="457200" rtl="0" eaLnBrk="0" fontAlgn="base" hangingPunct="0">
        <a:spcBef>
          <a:spcPct val="0"/>
        </a:spcBef>
        <a:spcAft>
          <a:spcPct val="0"/>
        </a:spcAft>
        <a:defRPr sz="4400">
          <a:solidFill>
            <a:srgbClr val="000090"/>
          </a:solidFill>
          <a:latin typeface="Calibri" pitchFamily="-1" charset="0"/>
          <a:ea typeface="ＭＳ Ｐゴシック" pitchFamily="-1" charset="-128"/>
          <a:cs typeface="ＭＳ Ｐゴシック" pitchFamily="-1" charset="-128"/>
        </a:defRPr>
      </a:lvl4pPr>
      <a:lvl5pPr algn="ctr" defTabSz="457200" rtl="0" eaLnBrk="0" fontAlgn="base" hangingPunct="0">
        <a:spcBef>
          <a:spcPct val="0"/>
        </a:spcBef>
        <a:spcAft>
          <a:spcPct val="0"/>
        </a:spcAft>
        <a:defRPr sz="4400">
          <a:solidFill>
            <a:srgbClr val="000090"/>
          </a:solidFill>
          <a:latin typeface="Calibri" pitchFamily="-1" charset="0"/>
          <a:ea typeface="ＭＳ Ｐゴシック" pitchFamily="-1" charset="-128"/>
          <a:cs typeface="ＭＳ Ｐゴシック" pitchFamily="-1" charset="-128"/>
        </a:defRPr>
      </a:lvl5pPr>
      <a:lvl6pPr marL="457200" algn="ctr" defTabSz="457200" rtl="0" fontAlgn="base">
        <a:spcBef>
          <a:spcPct val="0"/>
        </a:spcBef>
        <a:spcAft>
          <a:spcPct val="0"/>
        </a:spcAft>
        <a:defRPr sz="4400">
          <a:solidFill>
            <a:schemeClr val="tx1"/>
          </a:solidFill>
          <a:latin typeface="Calibri" pitchFamily="-1" charset="0"/>
          <a:ea typeface="ＭＳ Ｐゴシック" pitchFamily="-1" charset="-128"/>
          <a:cs typeface="ＭＳ Ｐゴシック" pitchFamily="-1" charset="-128"/>
        </a:defRPr>
      </a:lvl6pPr>
      <a:lvl7pPr marL="914400" algn="ctr" defTabSz="457200" rtl="0" fontAlgn="base">
        <a:spcBef>
          <a:spcPct val="0"/>
        </a:spcBef>
        <a:spcAft>
          <a:spcPct val="0"/>
        </a:spcAft>
        <a:defRPr sz="4400">
          <a:solidFill>
            <a:schemeClr val="tx1"/>
          </a:solidFill>
          <a:latin typeface="Calibri" pitchFamily="-1" charset="0"/>
          <a:ea typeface="ＭＳ Ｐゴシック" pitchFamily="-1" charset="-128"/>
          <a:cs typeface="ＭＳ Ｐゴシック" pitchFamily="-1" charset="-128"/>
        </a:defRPr>
      </a:lvl7pPr>
      <a:lvl8pPr marL="1371600" algn="ctr" defTabSz="457200" rtl="0" fontAlgn="base">
        <a:spcBef>
          <a:spcPct val="0"/>
        </a:spcBef>
        <a:spcAft>
          <a:spcPct val="0"/>
        </a:spcAft>
        <a:defRPr sz="4400">
          <a:solidFill>
            <a:schemeClr val="tx1"/>
          </a:solidFill>
          <a:latin typeface="Calibri" pitchFamily="-1" charset="0"/>
          <a:ea typeface="ＭＳ Ｐゴシック" pitchFamily="-1" charset="-128"/>
          <a:cs typeface="ＭＳ Ｐゴシック" pitchFamily="-1" charset="-128"/>
        </a:defRPr>
      </a:lvl8pPr>
      <a:lvl9pPr marL="1828800" algn="ctr" defTabSz="457200" rtl="0" fontAlgn="base">
        <a:spcBef>
          <a:spcPct val="0"/>
        </a:spcBef>
        <a:spcAft>
          <a:spcPct val="0"/>
        </a:spcAft>
        <a:defRPr sz="4400">
          <a:solidFill>
            <a:schemeClr val="tx1"/>
          </a:solidFill>
          <a:latin typeface="Calibri" pitchFamily="-1" charset="0"/>
          <a:ea typeface="ＭＳ Ｐゴシック" pitchFamily="-1" charset="-128"/>
          <a:cs typeface="ＭＳ Ｐゴシック" pitchFamily="-1" charset="-128"/>
        </a:defRPr>
      </a:lvl9pPr>
    </p:titleStyle>
    <p:bodyStyle>
      <a:lvl1pPr marL="342900" indent="-342900" algn="l" defTabSz="457200" rtl="0" eaLnBrk="0" fontAlgn="base" hangingPunct="0">
        <a:lnSpc>
          <a:spcPct val="80000"/>
        </a:lnSpc>
        <a:spcBef>
          <a:spcPct val="20000"/>
        </a:spcBef>
        <a:spcAft>
          <a:spcPct val="0"/>
        </a:spcAft>
        <a:buFont typeface="Arial" pitchFamily="-1" charset="0"/>
        <a:buChar char="•"/>
        <a:defRPr sz="2400" kern="1200" spc="-50">
          <a:solidFill>
            <a:schemeClr val="tx1"/>
          </a:solidFill>
          <a:latin typeface="+mn-lt"/>
          <a:ea typeface="ＭＳ Ｐゴシック" pitchFamily="-1" charset="-128"/>
          <a:cs typeface="ＭＳ Ｐゴシック" pitchFamily="-1" charset="-128"/>
        </a:defRPr>
      </a:lvl1pPr>
      <a:lvl2pPr marL="742950" indent="-285750" algn="l" defTabSz="457200" rtl="0" eaLnBrk="0" fontAlgn="base" hangingPunct="0">
        <a:lnSpc>
          <a:spcPct val="80000"/>
        </a:lnSpc>
        <a:spcBef>
          <a:spcPct val="20000"/>
        </a:spcBef>
        <a:spcAft>
          <a:spcPct val="0"/>
        </a:spcAft>
        <a:buFont typeface="Arial" pitchFamily="-1" charset="0"/>
        <a:buChar char="–"/>
        <a:defRPr sz="2400" kern="1200" spc="-50">
          <a:solidFill>
            <a:schemeClr val="tx1"/>
          </a:solidFill>
          <a:latin typeface="+mn-lt"/>
          <a:ea typeface="ＭＳ Ｐゴシック" pitchFamily="-1" charset="-128"/>
          <a:cs typeface="+mn-cs"/>
        </a:defRPr>
      </a:lvl2pPr>
      <a:lvl3pPr marL="1143000" indent="-228600" algn="l" defTabSz="457200" rtl="0" eaLnBrk="0" fontAlgn="base" hangingPunct="0">
        <a:lnSpc>
          <a:spcPct val="80000"/>
        </a:lnSpc>
        <a:spcBef>
          <a:spcPct val="20000"/>
        </a:spcBef>
        <a:spcAft>
          <a:spcPct val="0"/>
        </a:spcAft>
        <a:buFont typeface="Arial" pitchFamily="-1" charset="0"/>
        <a:buChar char="•"/>
        <a:defRPr sz="2400" kern="1200" spc="-50">
          <a:solidFill>
            <a:schemeClr val="tx1"/>
          </a:solidFill>
          <a:latin typeface="+mn-lt"/>
          <a:ea typeface="ＭＳ Ｐゴシック" pitchFamily="-1" charset="-128"/>
          <a:cs typeface="+mn-cs"/>
        </a:defRPr>
      </a:lvl3pPr>
      <a:lvl4pPr marL="1600200" indent="-228600" algn="l" defTabSz="457200" rtl="0" eaLnBrk="0" fontAlgn="base" hangingPunct="0">
        <a:lnSpc>
          <a:spcPct val="80000"/>
        </a:lnSpc>
        <a:spcBef>
          <a:spcPct val="20000"/>
        </a:spcBef>
        <a:spcAft>
          <a:spcPct val="0"/>
        </a:spcAft>
        <a:buFont typeface="Arial" pitchFamily="-1" charset="0"/>
        <a:buChar char="–"/>
        <a:defRPr sz="2400" kern="1200" spc="-50">
          <a:solidFill>
            <a:schemeClr val="tx1"/>
          </a:solidFill>
          <a:latin typeface="+mn-lt"/>
          <a:ea typeface="ＭＳ Ｐゴシック" pitchFamily="-1" charset="-128"/>
          <a:cs typeface="+mn-cs"/>
        </a:defRPr>
      </a:lvl4pPr>
      <a:lvl5pPr marL="2057400" indent="-228600" algn="l" defTabSz="457200" rtl="0" eaLnBrk="0" fontAlgn="base" hangingPunct="0">
        <a:lnSpc>
          <a:spcPct val="80000"/>
        </a:lnSpc>
        <a:spcBef>
          <a:spcPct val="20000"/>
        </a:spcBef>
        <a:spcAft>
          <a:spcPct val="0"/>
        </a:spcAft>
        <a:buFont typeface="Arial" pitchFamily="-1" charset="0"/>
        <a:buChar char="»"/>
        <a:defRPr sz="2400" kern="1200" spc="-50">
          <a:solidFill>
            <a:schemeClr val="tx1"/>
          </a:solidFill>
          <a:latin typeface="+mn-lt"/>
          <a:ea typeface="ＭＳ Ｐゴシック" pitchFamily="-1" charset="-128"/>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6.em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3" Type="http://schemas.openxmlformats.org/officeDocument/2006/relationships/image" Target="../media/image7.tiff"/><Relationship Id="rId4" Type="http://schemas.openxmlformats.org/officeDocument/2006/relationships/image" Target="../media/image8.tiff"/><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7.tiff"/></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tiff"/></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4.xml"/><Relationship Id="rId3" Type="http://schemas.openxmlformats.org/officeDocument/2006/relationships/image" Target="../media/image7.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7.xml"/><Relationship Id="rId3" Type="http://schemas.openxmlformats.org/officeDocument/2006/relationships/image" Target="../media/image7.tif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39.xml"/><Relationship Id="rId3" Type="http://schemas.openxmlformats.org/officeDocument/2006/relationships/image" Target="../media/image7.tiff"/></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8.xml"/><Relationship Id="rId3" Type="http://schemas.openxmlformats.org/officeDocument/2006/relationships/image" Target="../media/image10.emf"/></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9.xml"/><Relationship Id="rId3" Type="http://schemas.openxmlformats.org/officeDocument/2006/relationships/image" Target="../media/image11.jpg"/></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0.xml"/><Relationship Id="rId3" Type="http://schemas.openxmlformats.org/officeDocument/2006/relationships/image" Target="../media/image7.tiff"/></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1.xml"/><Relationship Id="rId3" Type="http://schemas.openxmlformats.org/officeDocument/2006/relationships/image" Target="../media/image7.tiff"/></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Rectangle 2"/>
          <p:cNvSpPr>
            <a:spLocks noGrp="1" noChangeArrowheads="1"/>
          </p:cNvSpPr>
          <p:nvPr>
            <p:ph type="ctrTitle"/>
          </p:nvPr>
        </p:nvSpPr>
        <p:spPr/>
        <p:txBody>
          <a:bodyPr/>
          <a:lstStyle/>
          <a:p>
            <a:r>
              <a:rPr lang="en-US" dirty="0" smtClean="0"/>
              <a:t>Time Synchronization and</a:t>
            </a:r>
            <a:br>
              <a:rPr lang="en-US" dirty="0" smtClean="0"/>
            </a:br>
            <a:r>
              <a:rPr lang="en-US" dirty="0" smtClean="0"/>
              <a:t>Logical Clocks</a:t>
            </a:r>
          </a:p>
        </p:txBody>
      </p:sp>
      <p:sp>
        <p:nvSpPr>
          <p:cNvPr id="15363" name="Rectangle 3"/>
          <p:cNvSpPr>
            <a:spLocks noGrp="1" noChangeArrowheads="1"/>
          </p:cNvSpPr>
          <p:nvPr>
            <p:ph type="subTitle" idx="1"/>
          </p:nvPr>
        </p:nvSpPr>
        <p:spPr>
          <a:xfrm>
            <a:off x="381000" y="4495800"/>
            <a:ext cx="8382000" cy="1752600"/>
          </a:xfrm>
        </p:spPr>
        <p:txBody>
          <a:bodyPr>
            <a:normAutofit/>
          </a:bodyPr>
          <a:lstStyle/>
          <a:p>
            <a:r>
              <a:rPr lang="en-US" dirty="0"/>
              <a:t>CS 240: Computing Systems and Concurrency</a:t>
            </a:r>
          </a:p>
          <a:p>
            <a:r>
              <a:rPr lang="en-US" dirty="0"/>
              <a:t>Lecture </a:t>
            </a:r>
            <a:r>
              <a:rPr lang="en-US" dirty="0" smtClean="0"/>
              <a:t>5</a:t>
            </a:r>
            <a:endParaRPr lang="en-US" dirty="0"/>
          </a:p>
          <a:p>
            <a:endParaRPr lang="en-US" dirty="0"/>
          </a:p>
          <a:p>
            <a:r>
              <a:rPr lang="en-US" dirty="0" err="1" smtClean="0"/>
              <a:t>Mootaz</a:t>
            </a:r>
            <a:r>
              <a:rPr lang="en-US" dirty="0" smtClean="0"/>
              <a:t> </a:t>
            </a:r>
            <a:r>
              <a:rPr lang="en-US" dirty="0" err="1" smtClean="0"/>
              <a:t>Elnozahy</a:t>
            </a:r>
            <a:endParaRPr lang="en-US" dirty="0"/>
          </a:p>
        </p:txBody>
      </p:sp>
      <p:sp>
        <p:nvSpPr>
          <p:cNvPr id="4" name="TextBox 3"/>
          <p:cNvSpPr txBox="1"/>
          <p:nvPr/>
        </p:nvSpPr>
        <p:spPr>
          <a:xfrm>
            <a:off x="1013176" y="6249436"/>
            <a:ext cx="7117653" cy="307777"/>
          </a:xfrm>
          <a:prstGeom prst="rect">
            <a:avLst/>
          </a:prstGeom>
          <a:noFill/>
        </p:spPr>
        <p:txBody>
          <a:bodyPr wrap="none" rtlCol="0">
            <a:spAutoFit/>
          </a:bodyPr>
          <a:lstStyle/>
          <a:p>
            <a:r>
              <a:rPr lang="en-US" sz="1400" b="0" dirty="0">
                <a:latin typeface="Arial" charset="0"/>
                <a:ea typeface="Arial" charset="0"/>
                <a:cs typeface="Arial" charset="0"/>
              </a:rPr>
              <a:t>Credits: Michael Freedman and Kyle Jamieson developed much of the original </a:t>
            </a:r>
            <a:r>
              <a:rPr lang="en-US" sz="1400" b="0" dirty="0" smtClean="0">
                <a:latin typeface="Arial" charset="0"/>
                <a:ea typeface="Arial" charset="0"/>
                <a:cs typeface="Arial" charset="0"/>
              </a:rPr>
              <a:t>material.</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p:txBody>
          <a:bodyPr/>
          <a:lstStyle/>
          <a:p>
            <a:r>
              <a:rPr lang="en-US" altLang="en-US" smtClean="0"/>
              <a:t>Today</a:t>
            </a:r>
            <a:endParaRPr lang="en-US" altLang="en-US" dirty="0"/>
          </a:p>
        </p:txBody>
      </p:sp>
      <p:sp>
        <p:nvSpPr>
          <p:cNvPr id="39938" name="Content Placeholder 2"/>
          <p:cNvSpPr>
            <a:spLocks noGrp="1"/>
          </p:cNvSpPr>
          <p:nvPr>
            <p:ph idx="1"/>
          </p:nvPr>
        </p:nvSpPr>
        <p:spPr/>
        <p:txBody>
          <a:bodyPr>
            <a:normAutofit/>
          </a:bodyPr>
          <a:lstStyle/>
          <a:p>
            <a:pPr marL="514350" indent="-514350">
              <a:buFont typeface="+mj-lt"/>
              <a:buAutoNum type="arabicPeriod"/>
            </a:pPr>
            <a:r>
              <a:rPr lang="en-US" altLang="en-US" sz="3200" dirty="0" smtClean="0">
                <a:solidFill>
                  <a:schemeClr val="bg1">
                    <a:lumMod val="50000"/>
                  </a:schemeClr>
                </a:solidFill>
              </a:rPr>
              <a:t>The need for time synchronization</a:t>
            </a:r>
          </a:p>
          <a:p>
            <a:pPr marL="514350" indent="-514350">
              <a:buFont typeface="+mj-lt"/>
              <a:buAutoNum type="arabicPeriod"/>
            </a:pPr>
            <a:endParaRPr lang="en-US" altLang="en-US" sz="3200" dirty="0" smtClean="0"/>
          </a:p>
          <a:p>
            <a:pPr marL="514350" indent="-514350">
              <a:buFont typeface="+mj-lt"/>
              <a:buAutoNum type="arabicPeriod"/>
            </a:pPr>
            <a:r>
              <a:rPr lang="en-US" altLang="en-US" sz="3200" b="1" dirty="0" smtClean="0"/>
              <a:t>“Wall clock time” synchronization</a:t>
            </a:r>
          </a:p>
          <a:p>
            <a:pPr marL="914400" lvl="1" indent="-514350"/>
            <a:r>
              <a:rPr lang="en-US" altLang="en-US" sz="3200" spc="-150" dirty="0" smtClean="0">
                <a:solidFill>
                  <a:schemeClr val="tx1">
                    <a:lumMod val="50000"/>
                    <a:lumOff val="50000"/>
                  </a:schemeClr>
                </a:solidFill>
              </a:rPr>
              <a:t>Cristian’s algorithm, </a:t>
            </a:r>
            <a:r>
              <a:rPr lang="en-US" altLang="en-US" sz="3200" b="1" spc="-150" dirty="0" smtClean="0"/>
              <a:t>Berkeley algorithm, </a:t>
            </a:r>
            <a:r>
              <a:rPr lang="en-US" altLang="en-US" sz="3200" spc="-150" dirty="0" smtClean="0"/>
              <a:t>NTP</a:t>
            </a:r>
          </a:p>
          <a:p>
            <a:pPr marL="914400" lvl="1" indent="-514350"/>
            <a:endParaRPr lang="en-US" altLang="en-US" sz="3200" dirty="0" smtClean="0"/>
          </a:p>
          <a:p>
            <a:pPr marL="514350" indent="-514350">
              <a:buFont typeface="+mj-lt"/>
              <a:buAutoNum type="arabicPeriod"/>
            </a:pPr>
            <a:r>
              <a:rPr lang="en-US" altLang="en-US" sz="3200" dirty="0" smtClean="0"/>
              <a:t>Logical Time</a:t>
            </a:r>
          </a:p>
          <a:p>
            <a:pPr marL="914400" lvl="1" indent="-514350"/>
            <a:r>
              <a:rPr lang="en-US" altLang="en-US" sz="3200" dirty="0" smtClean="0"/>
              <a:t>Lamport clocks</a:t>
            </a:r>
          </a:p>
          <a:p>
            <a:pPr marL="914400" lvl="1" indent="-514350"/>
            <a:r>
              <a:rPr lang="en-US" altLang="en-US" sz="3200" dirty="0" smtClean="0"/>
              <a:t>Vector clocks</a:t>
            </a:r>
            <a:endParaRPr lang="en-US" altLang="en-US" sz="3200" dirty="0"/>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10</a:t>
            </a:fld>
            <a:endParaRPr lang="en-US"/>
          </a:p>
        </p:txBody>
      </p:sp>
    </p:spTree>
    <p:extLst>
      <p:ext uri="{BB962C8B-B14F-4D97-AF65-F5344CB8AC3E}">
        <p14:creationId xmlns:p14="http://schemas.microsoft.com/office/powerpoint/2010/main" val="808818513"/>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r>
              <a:rPr lang="en-US" sz="3000" spc="-150" dirty="0" smtClean="0"/>
              <a:t>A </a:t>
            </a:r>
            <a:r>
              <a:rPr lang="en-US" sz="3000" b="1" spc="-150" dirty="0" smtClean="0"/>
              <a:t>single time server </a:t>
            </a:r>
            <a:r>
              <a:rPr lang="en-US" sz="3000" spc="-150" dirty="0" smtClean="0"/>
              <a:t>can </a:t>
            </a:r>
            <a:r>
              <a:rPr lang="en-US" sz="3000" b="1" spc="-150" dirty="0" smtClean="0">
                <a:solidFill>
                  <a:srgbClr val="FF0000"/>
                </a:solidFill>
              </a:rPr>
              <a:t>fail</a:t>
            </a:r>
            <a:r>
              <a:rPr lang="en-US" sz="3000" spc="-150" dirty="0" smtClean="0"/>
              <a:t>, blocking timekeeping </a:t>
            </a:r>
          </a:p>
          <a:p>
            <a:endParaRPr lang="en-US" sz="3000" dirty="0" smtClean="0"/>
          </a:p>
          <a:p>
            <a:r>
              <a:rPr lang="en-US" sz="3000" dirty="0" smtClean="0"/>
              <a:t>The </a:t>
            </a:r>
            <a:r>
              <a:rPr lang="en-US" sz="3000" b="1" i="1" dirty="0" smtClean="0">
                <a:solidFill>
                  <a:schemeClr val="accent6">
                    <a:lumMod val="75000"/>
                  </a:schemeClr>
                </a:solidFill>
              </a:rPr>
              <a:t>Berkeley algorithm </a:t>
            </a:r>
            <a:r>
              <a:rPr lang="en-US" sz="3000" dirty="0" smtClean="0"/>
              <a:t>is a distributed algorithm for timekeeping</a:t>
            </a:r>
          </a:p>
          <a:p>
            <a:endParaRPr lang="en-US" sz="3000" dirty="0"/>
          </a:p>
          <a:p>
            <a:pPr lvl="1"/>
            <a:r>
              <a:rPr lang="en-US" sz="3000" spc="-150" dirty="0" smtClean="0"/>
              <a:t>Assumes all machines have </a:t>
            </a:r>
            <a:r>
              <a:rPr lang="en-US" sz="3000" b="1" spc="-150" dirty="0" smtClean="0">
                <a:solidFill>
                  <a:schemeClr val="accent6">
                    <a:lumMod val="75000"/>
                  </a:schemeClr>
                </a:solidFill>
              </a:rPr>
              <a:t>equally-accurate local clocks</a:t>
            </a:r>
          </a:p>
          <a:p>
            <a:endParaRPr lang="en-US" sz="3000" dirty="0"/>
          </a:p>
          <a:p>
            <a:pPr lvl="1"/>
            <a:r>
              <a:rPr lang="en-US" sz="3000" dirty="0" smtClean="0"/>
              <a:t>Obtains </a:t>
            </a:r>
            <a:r>
              <a:rPr lang="en-US" sz="3000" b="1" dirty="0" smtClean="0">
                <a:solidFill>
                  <a:schemeClr val="accent6">
                    <a:lumMod val="75000"/>
                  </a:schemeClr>
                </a:solidFill>
              </a:rPr>
              <a:t>average</a:t>
            </a:r>
            <a:r>
              <a:rPr lang="en-US" sz="3000" dirty="0" smtClean="0">
                <a:solidFill>
                  <a:schemeClr val="accent6">
                    <a:lumMod val="75000"/>
                  </a:schemeClr>
                </a:solidFill>
              </a:rPr>
              <a:t> </a:t>
            </a:r>
            <a:r>
              <a:rPr lang="en-US" sz="3000" dirty="0" smtClean="0"/>
              <a:t>from participating computers and synchronizes clocks to that average</a:t>
            </a:r>
            <a:endParaRPr lang="en-US" sz="3000"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11</a:t>
            </a:fld>
            <a:endParaRPr lang="en-US"/>
          </a:p>
        </p:txBody>
      </p:sp>
      <p:sp>
        <p:nvSpPr>
          <p:cNvPr id="4" name="Title 3"/>
          <p:cNvSpPr>
            <a:spLocks noGrp="1"/>
          </p:cNvSpPr>
          <p:nvPr>
            <p:ph type="title"/>
          </p:nvPr>
        </p:nvSpPr>
        <p:spPr/>
        <p:txBody>
          <a:bodyPr/>
          <a:lstStyle/>
          <a:p>
            <a:r>
              <a:rPr lang="en-US" dirty="0" smtClean="0"/>
              <a:t>Berkeley algorithm</a:t>
            </a:r>
            <a:endParaRPr lang="en-US" dirty="0"/>
          </a:p>
        </p:txBody>
      </p:sp>
    </p:spTree>
    <p:extLst>
      <p:ext uri="{BB962C8B-B14F-4D97-AF65-F5344CB8AC3E}">
        <p14:creationId xmlns:p14="http://schemas.microsoft.com/office/powerpoint/2010/main" val="732160074"/>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8130" name="Rectangle 1027"/>
          <p:cNvSpPr>
            <a:spLocks noGrp="1" noChangeArrowheads="1"/>
          </p:cNvSpPr>
          <p:nvPr>
            <p:ph type="body" idx="1"/>
          </p:nvPr>
        </p:nvSpPr>
        <p:spPr>
          <a:xfrm>
            <a:off x="152400" y="1447800"/>
            <a:ext cx="8763000" cy="1145498"/>
          </a:xfrm>
        </p:spPr>
        <p:txBody>
          <a:bodyPr>
            <a:normAutofit/>
          </a:bodyPr>
          <a:lstStyle/>
          <a:p>
            <a:r>
              <a:rPr lang="en-GB" altLang="en-US" sz="2800" b="1" i="1" spc="-100" dirty="0" smtClean="0">
                <a:solidFill>
                  <a:schemeClr val="accent6">
                    <a:lumMod val="75000"/>
                  </a:schemeClr>
                </a:solidFill>
              </a:rPr>
              <a:t>Master machine</a:t>
            </a:r>
            <a:r>
              <a:rPr lang="en-GB" altLang="en-US" sz="2800" spc="-100" dirty="0" smtClean="0"/>
              <a:t>: </a:t>
            </a:r>
            <a:r>
              <a:rPr lang="en-GB" altLang="en-US" sz="2800" spc="-100" dirty="0"/>
              <a:t>polls </a:t>
            </a:r>
            <a:r>
              <a:rPr lang="en-GB" altLang="en-US" sz="2800" b="1" i="1" spc="-100" dirty="0"/>
              <a:t>L</a:t>
            </a:r>
            <a:r>
              <a:rPr lang="en-GB" altLang="en-US" sz="2800" spc="-100" dirty="0"/>
              <a:t> other machines using </a:t>
            </a:r>
            <a:r>
              <a:rPr lang="en-GB" altLang="en-US" sz="2800" spc="-100" dirty="0" smtClean="0"/>
              <a:t>Cristian’s </a:t>
            </a:r>
            <a:r>
              <a:rPr lang="en-GB" altLang="en-US" sz="2800" spc="-100" dirty="0"/>
              <a:t>algorithm </a:t>
            </a:r>
            <a:r>
              <a:rPr lang="en-GB" altLang="en-US" sz="2800" spc="-100" dirty="0">
                <a:sym typeface="Wingdings"/>
              </a:rPr>
              <a:t> </a:t>
            </a:r>
            <a:r>
              <a:rPr lang="en-GB" altLang="en-US" sz="2800" spc="-100" dirty="0"/>
              <a:t>{ 𝜃</a:t>
            </a:r>
            <a:r>
              <a:rPr lang="en-GB" altLang="en-US" sz="2800" i="1" spc="-100" baseline="-25000" dirty="0" err="1"/>
              <a:t>i</a:t>
            </a:r>
            <a:r>
              <a:rPr lang="en-GB" altLang="en-US" sz="2800" spc="-100" dirty="0"/>
              <a:t> } (</a:t>
            </a:r>
            <a:r>
              <a:rPr lang="en-GB" altLang="en-US" sz="2800" i="1" spc="-100" dirty="0" err="1"/>
              <a:t>i</a:t>
            </a:r>
            <a:r>
              <a:rPr lang="en-GB" altLang="en-US" sz="2800" spc="-100" dirty="0"/>
              <a:t> = 1</a:t>
            </a:r>
            <a:r>
              <a:rPr lang="is-IS" altLang="en-US" sz="2800" spc="-100" dirty="0"/>
              <a:t>…</a:t>
            </a:r>
            <a:r>
              <a:rPr lang="is-IS" altLang="en-US" sz="2800" i="1" spc="-100" dirty="0"/>
              <a:t>L</a:t>
            </a:r>
            <a:r>
              <a:rPr lang="is-IS" altLang="en-US" sz="2800" spc="-100" dirty="0"/>
              <a:t>)</a:t>
            </a:r>
            <a:endParaRPr lang="en-GB" altLang="en-US" sz="2800" spc="-100" dirty="0"/>
          </a:p>
          <a:p>
            <a:endParaRPr lang="en-GB" altLang="en-US" sz="2800" spc="-100" dirty="0"/>
          </a:p>
        </p:txBody>
      </p:sp>
      <p:sp>
        <p:nvSpPr>
          <p:cNvPr id="2" name="Slide Number Placeholder 1"/>
          <p:cNvSpPr>
            <a:spLocks noGrp="1"/>
          </p:cNvSpPr>
          <p:nvPr>
            <p:ph type="sldNum" sz="quarter" idx="12"/>
          </p:nvPr>
        </p:nvSpPr>
        <p:spPr/>
        <p:txBody>
          <a:bodyPr/>
          <a:lstStyle/>
          <a:p>
            <a:fld id="{729111C5-E04E-4942-8174-12BB645D56A6}" type="slidenum">
              <a:rPr lang="en-US" smtClean="0"/>
              <a:pPr/>
              <a:t>12</a:t>
            </a:fld>
            <a:endParaRPr lang="en-US"/>
          </a:p>
        </p:txBody>
      </p:sp>
      <p:sp>
        <p:nvSpPr>
          <p:cNvPr id="48129" name="Rectangle 1026"/>
          <p:cNvSpPr>
            <a:spLocks noGrp="1" noChangeArrowheads="1"/>
          </p:cNvSpPr>
          <p:nvPr>
            <p:ph type="title"/>
          </p:nvPr>
        </p:nvSpPr>
        <p:spPr/>
        <p:txBody>
          <a:bodyPr/>
          <a:lstStyle/>
          <a:p>
            <a:r>
              <a:rPr lang="en-GB" altLang="en-US" smtClean="0"/>
              <a:t>Berkeley algorithm</a:t>
            </a:r>
            <a:endParaRPr lang="en-GB" altLang="en-US" dirty="0"/>
          </a:p>
        </p:txBody>
      </p:sp>
      <p:pic>
        <p:nvPicPr>
          <p:cNvPr id="6" name="Picture 5"/>
          <p:cNvPicPr>
            <a:picLocks noChangeAspect="1" noChangeArrowheads="1"/>
          </p:cNvPicPr>
          <p:nvPr/>
        </p:nvPicPr>
        <p:blipFill>
          <a:blip r:embed="rId3">
            <a:extLst>
              <a:ext uri="{28A0092B-C50C-407E-A947-70E740481C1C}">
                <a14:useLocalDpi xmlns:a14="http://schemas.microsoft.com/office/drawing/2010/main" val="0"/>
              </a:ext>
            </a:extLst>
          </a:blip>
          <a:srcRect l="24345" t="43806" r="21165" b="38519"/>
          <a:stretch>
            <a:fillRect/>
          </a:stretch>
        </p:blipFill>
        <p:spPr bwMode="auto">
          <a:xfrm>
            <a:off x="288131" y="2331100"/>
            <a:ext cx="8491538" cy="3897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 name="TextBox 3"/>
          <p:cNvSpPr txBox="1"/>
          <p:nvPr/>
        </p:nvSpPr>
        <p:spPr>
          <a:xfrm>
            <a:off x="1868214" y="2331100"/>
            <a:ext cx="1345241" cy="523220"/>
          </a:xfrm>
          <a:prstGeom prst="rect">
            <a:avLst/>
          </a:prstGeom>
          <a:solidFill>
            <a:schemeClr val="bg1"/>
          </a:solidFill>
        </p:spPr>
        <p:txBody>
          <a:bodyPr wrap="none" rtlCol="0">
            <a:spAutoFit/>
          </a:bodyPr>
          <a:lstStyle/>
          <a:p>
            <a:r>
              <a:rPr lang="en-US" sz="2800" smtClean="0">
                <a:latin typeface="Arial" charset="0"/>
                <a:ea typeface="Arial" charset="0"/>
                <a:cs typeface="Arial" charset="0"/>
              </a:rPr>
              <a:t>Master</a:t>
            </a:r>
          </a:p>
        </p:txBody>
      </p:sp>
    </p:spTree>
    <p:extLst>
      <p:ext uri="{BB962C8B-B14F-4D97-AF65-F5344CB8AC3E}">
        <p14:creationId xmlns:p14="http://schemas.microsoft.com/office/powerpoint/2010/main" val="20028439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p:txBody>
          <a:bodyPr/>
          <a:lstStyle/>
          <a:p>
            <a:r>
              <a:rPr lang="en-US" altLang="en-US" smtClean="0"/>
              <a:t>Today</a:t>
            </a:r>
            <a:endParaRPr lang="en-US" altLang="en-US" dirty="0"/>
          </a:p>
        </p:txBody>
      </p:sp>
      <p:sp>
        <p:nvSpPr>
          <p:cNvPr id="39938" name="Content Placeholder 2"/>
          <p:cNvSpPr>
            <a:spLocks noGrp="1"/>
          </p:cNvSpPr>
          <p:nvPr>
            <p:ph idx="1"/>
          </p:nvPr>
        </p:nvSpPr>
        <p:spPr/>
        <p:txBody>
          <a:bodyPr>
            <a:normAutofit/>
          </a:bodyPr>
          <a:lstStyle/>
          <a:p>
            <a:pPr marL="514350" indent="-514350">
              <a:buFont typeface="+mj-lt"/>
              <a:buAutoNum type="arabicPeriod"/>
            </a:pPr>
            <a:r>
              <a:rPr lang="en-US" altLang="en-US" sz="3200" dirty="0" smtClean="0">
                <a:solidFill>
                  <a:schemeClr val="bg1">
                    <a:lumMod val="50000"/>
                  </a:schemeClr>
                </a:solidFill>
              </a:rPr>
              <a:t>The need for time synchronization</a:t>
            </a:r>
          </a:p>
          <a:p>
            <a:pPr marL="514350" indent="-514350">
              <a:buFont typeface="+mj-lt"/>
              <a:buAutoNum type="arabicPeriod"/>
            </a:pPr>
            <a:endParaRPr lang="en-US" altLang="en-US" sz="3200" dirty="0" smtClean="0"/>
          </a:p>
          <a:p>
            <a:pPr marL="514350" indent="-514350">
              <a:buFont typeface="+mj-lt"/>
              <a:buAutoNum type="arabicPeriod"/>
            </a:pPr>
            <a:r>
              <a:rPr lang="en-US" altLang="en-US" sz="3200" b="1" dirty="0" smtClean="0"/>
              <a:t>“Wall clock time” synchronization</a:t>
            </a:r>
          </a:p>
          <a:p>
            <a:pPr marL="914400" lvl="1" indent="-514350"/>
            <a:r>
              <a:rPr lang="en-US" altLang="en-US" sz="3200" spc="-150" dirty="0" smtClean="0">
                <a:solidFill>
                  <a:schemeClr val="tx1">
                    <a:lumMod val="50000"/>
                    <a:lumOff val="50000"/>
                  </a:schemeClr>
                </a:solidFill>
              </a:rPr>
              <a:t>Cristian’s algorithm, Berkeley algorithm, </a:t>
            </a:r>
            <a:r>
              <a:rPr lang="en-US" altLang="en-US" sz="3200" b="1" spc="-150" dirty="0" smtClean="0"/>
              <a:t>NTP</a:t>
            </a:r>
          </a:p>
          <a:p>
            <a:pPr marL="914400" lvl="1" indent="-514350"/>
            <a:endParaRPr lang="en-US" altLang="en-US" sz="3200" dirty="0" smtClean="0"/>
          </a:p>
          <a:p>
            <a:pPr marL="514350" indent="-514350">
              <a:buFont typeface="+mj-lt"/>
              <a:buAutoNum type="arabicPeriod"/>
            </a:pPr>
            <a:r>
              <a:rPr lang="en-US" altLang="en-US" sz="3200" dirty="0" smtClean="0"/>
              <a:t>Logical Time</a:t>
            </a:r>
          </a:p>
          <a:p>
            <a:pPr marL="914400" lvl="1" indent="-514350"/>
            <a:r>
              <a:rPr lang="en-US" altLang="en-US" sz="3200" dirty="0" smtClean="0"/>
              <a:t>Lamport clocks</a:t>
            </a:r>
          </a:p>
          <a:p>
            <a:pPr marL="914400" lvl="1" indent="-514350"/>
            <a:r>
              <a:rPr lang="en-US" altLang="en-US" sz="3200" dirty="0" smtClean="0"/>
              <a:t>Vector clocks</a:t>
            </a:r>
            <a:endParaRPr lang="en-US" altLang="en-US" sz="3200" dirty="0"/>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13</a:t>
            </a:fld>
            <a:endParaRPr lang="en-US"/>
          </a:p>
        </p:txBody>
      </p:sp>
    </p:spTree>
    <p:extLst>
      <p:ext uri="{BB962C8B-B14F-4D97-AF65-F5344CB8AC3E}">
        <p14:creationId xmlns:p14="http://schemas.microsoft.com/office/powerpoint/2010/main" val="176149819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lstStyle/>
          <a:p>
            <a:r>
              <a:rPr lang="en-US" dirty="0" smtClean="0"/>
              <a:t>Enables clients to be accurately synchronized to UTC despite message delays</a:t>
            </a:r>
          </a:p>
          <a:p>
            <a:endParaRPr lang="en-US" dirty="0"/>
          </a:p>
          <a:p>
            <a:r>
              <a:rPr lang="en-US" dirty="0" smtClean="0"/>
              <a:t>Provides </a:t>
            </a:r>
            <a:r>
              <a:rPr lang="en-US" b="1" dirty="0" smtClean="0">
                <a:solidFill>
                  <a:schemeClr val="accent6">
                    <a:lumMod val="75000"/>
                  </a:schemeClr>
                </a:solidFill>
              </a:rPr>
              <a:t>reliable</a:t>
            </a:r>
            <a:r>
              <a:rPr lang="en-US" dirty="0" smtClean="0">
                <a:solidFill>
                  <a:schemeClr val="accent6">
                    <a:lumMod val="75000"/>
                  </a:schemeClr>
                </a:solidFill>
              </a:rPr>
              <a:t> </a:t>
            </a:r>
            <a:r>
              <a:rPr lang="en-US" dirty="0" smtClean="0"/>
              <a:t>service</a:t>
            </a:r>
          </a:p>
          <a:p>
            <a:pPr lvl="1"/>
            <a:r>
              <a:rPr lang="en-US" dirty="0" smtClean="0"/>
              <a:t>Survives lengthy losses of connectivity</a:t>
            </a:r>
          </a:p>
          <a:p>
            <a:pPr lvl="1"/>
            <a:r>
              <a:rPr lang="en-US" dirty="0" smtClean="0"/>
              <a:t>Communicates over redundant network paths</a:t>
            </a:r>
          </a:p>
          <a:p>
            <a:pPr lvl="1"/>
            <a:endParaRPr lang="en-US" dirty="0"/>
          </a:p>
          <a:p>
            <a:r>
              <a:rPr lang="en-US" dirty="0" smtClean="0"/>
              <a:t>Provides an </a:t>
            </a:r>
            <a:r>
              <a:rPr lang="en-US" b="1" dirty="0" smtClean="0">
                <a:solidFill>
                  <a:schemeClr val="accent6">
                    <a:lumMod val="75000"/>
                  </a:schemeClr>
                </a:solidFill>
              </a:rPr>
              <a:t>accurate</a:t>
            </a:r>
            <a:r>
              <a:rPr lang="en-US" dirty="0" smtClean="0">
                <a:solidFill>
                  <a:schemeClr val="accent6">
                    <a:lumMod val="75000"/>
                  </a:schemeClr>
                </a:solidFill>
              </a:rPr>
              <a:t> </a:t>
            </a:r>
            <a:r>
              <a:rPr lang="en-US" dirty="0" smtClean="0"/>
              <a:t>service</a:t>
            </a:r>
          </a:p>
          <a:p>
            <a:pPr lvl="1"/>
            <a:r>
              <a:rPr lang="en-US" dirty="0" smtClean="0"/>
              <a:t>Unlike the Berkeley algorithm, leverages </a:t>
            </a:r>
            <a:r>
              <a:rPr lang="en-US" b="1" dirty="0" smtClean="0">
                <a:solidFill>
                  <a:schemeClr val="accent6">
                    <a:lumMod val="75000"/>
                  </a:schemeClr>
                </a:solidFill>
              </a:rPr>
              <a:t>heterogeneous</a:t>
            </a:r>
            <a:r>
              <a:rPr lang="en-US" dirty="0" smtClean="0">
                <a:solidFill>
                  <a:schemeClr val="accent6">
                    <a:lumMod val="75000"/>
                  </a:schemeClr>
                </a:solidFill>
              </a:rPr>
              <a:t> </a:t>
            </a:r>
            <a:r>
              <a:rPr lang="en-US" dirty="0" smtClean="0"/>
              <a:t>accuracy in clocks</a:t>
            </a:r>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14</a:t>
            </a:fld>
            <a:endParaRPr lang="en-US"/>
          </a:p>
        </p:txBody>
      </p:sp>
      <p:sp>
        <p:nvSpPr>
          <p:cNvPr id="4" name="Title 3"/>
          <p:cNvSpPr>
            <a:spLocks noGrp="1"/>
          </p:cNvSpPr>
          <p:nvPr>
            <p:ph type="title"/>
          </p:nvPr>
        </p:nvSpPr>
        <p:spPr/>
        <p:txBody>
          <a:bodyPr/>
          <a:lstStyle/>
          <a:p>
            <a:r>
              <a:rPr lang="en-US" dirty="0" smtClean="0"/>
              <a:t>The Network Time Protocol (NTP)</a:t>
            </a:r>
            <a:endParaRPr lang="en-US" dirty="0"/>
          </a:p>
        </p:txBody>
      </p:sp>
    </p:spTree>
    <p:extLst>
      <p:ext uri="{BB962C8B-B14F-4D97-AF65-F5344CB8AC3E}">
        <p14:creationId xmlns:p14="http://schemas.microsoft.com/office/powerpoint/2010/main" val="7289621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lnSpcReduction="10000"/>
          </a:bodyPr>
          <a:lstStyle/>
          <a:p>
            <a:r>
              <a:rPr lang="en-US" dirty="0" smtClean="0"/>
              <a:t>Servers and time sources are arranged in layers (</a:t>
            </a:r>
            <a:r>
              <a:rPr lang="en-US" b="1" i="1" smtClean="0">
                <a:solidFill>
                  <a:schemeClr val="accent6">
                    <a:lumMod val="75000"/>
                  </a:schemeClr>
                </a:solidFill>
              </a:rPr>
              <a:t>strata</a:t>
            </a:r>
            <a:r>
              <a:rPr lang="en-US" smtClean="0"/>
              <a:t>)</a:t>
            </a:r>
          </a:p>
          <a:p>
            <a:endParaRPr lang="en-US" dirty="0" smtClean="0"/>
          </a:p>
          <a:p>
            <a:pPr lvl="1"/>
            <a:r>
              <a:rPr lang="en-US" dirty="0" smtClean="0"/>
              <a:t>Stratum 0: High-precision time sources themselves</a:t>
            </a:r>
          </a:p>
          <a:p>
            <a:pPr lvl="2"/>
            <a:r>
              <a:rPr lang="en-US" i="1" dirty="0" smtClean="0"/>
              <a:t>e.g.,</a:t>
            </a:r>
            <a:r>
              <a:rPr lang="en-US" dirty="0" smtClean="0"/>
              <a:t> atomic clocks, shortwave radio time receivers</a:t>
            </a:r>
          </a:p>
          <a:p>
            <a:pPr lvl="1"/>
            <a:endParaRPr lang="en-US" dirty="0" smtClean="0"/>
          </a:p>
          <a:p>
            <a:pPr lvl="1"/>
            <a:r>
              <a:rPr lang="en-US" spc="-150" dirty="0" smtClean="0"/>
              <a:t>Stratum 1: NTP servers </a:t>
            </a:r>
            <a:r>
              <a:rPr lang="en-US" b="1" spc="-150" dirty="0" smtClean="0"/>
              <a:t>directly connected </a:t>
            </a:r>
            <a:r>
              <a:rPr lang="en-US" spc="-150" dirty="0" smtClean="0"/>
              <a:t>to Stratum 0</a:t>
            </a:r>
          </a:p>
          <a:p>
            <a:pPr lvl="1"/>
            <a:endParaRPr lang="en-US" dirty="0" smtClean="0"/>
          </a:p>
          <a:p>
            <a:pPr lvl="1"/>
            <a:r>
              <a:rPr lang="en-US" dirty="0" smtClean="0"/>
              <a:t>Stratum 2: NTP servers that synchronize with Stratum 1</a:t>
            </a:r>
          </a:p>
          <a:p>
            <a:pPr lvl="2"/>
            <a:r>
              <a:rPr lang="en-US" dirty="0" smtClean="0"/>
              <a:t>Stratum 2 servers are </a:t>
            </a:r>
            <a:r>
              <a:rPr lang="en-US" b="1" dirty="0" smtClean="0"/>
              <a:t>clients of </a:t>
            </a:r>
            <a:r>
              <a:rPr lang="en-US" dirty="0" smtClean="0"/>
              <a:t>Stratum 1 servers</a:t>
            </a:r>
          </a:p>
          <a:p>
            <a:pPr lvl="2"/>
            <a:endParaRPr lang="en-US" dirty="0" smtClean="0"/>
          </a:p>
          <a:p>
            <a:pPr lvl="1"/>
            <a:r>
              <a:rPr lang="en-US" dirty="0" smtClean="0"/>
              <a:t>Stratum 3: NTP servers that synchronize with Stratum 2</a:t>
            </a:r>
          </a:p>
          <a:p>
            <a:pPr lvl="2"/>
            <a:r>
              <a:rPr lang="en-US" dirty="0" smtClean="0"/>
              <a:t>Stratum 3 servers are </a:t>
            </a:r>
            <a:r>
              <a:rPr lang="en-US" b="1" dirty="0" smtClean="0"/>
              <a:t>clients of </a:t>
            </a:r>
            <a:r>
              <a:rPr lang="en-US" dirty="0" smtClean="0"/>
              <a:t>Stratum 2 servers</a:t>
            </a:r>
            <a:endParaRPr lang="en-US" dirty="0"/>
          </a:p>
          <a:p>
            <a:endParaRPr lang="en-US" dirty="0" smtClean="0"/>
          </a:p>
          <a:p>
            <a:r>
              <a:rPr lang="en-US" dirty="0" smtClean="0"/>
              <a:t>Users’ computers synchronize with Stratum 3 servers</a:t>
            </a:r>
            <a:endParaRPr lang="en-US"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15</a:t>
            </a:fld>
            <a:endParaRPr lang="en-US"/>
          </a:p>
        </p:txBody>
      </p:sp>
      <p:sp>
        <p:nvSpPr>
          <p:cNvPr id="4" name="Title 3"/>
          <p:cNvSpPr>
            <a:spLocks noGrp="1"/>
          </p:cNvSpPr>
          <p:nvPr>
            <p:ph type="title"/>
          </p:nvPr>
        </p:nvSpPr>
        <p:spPr/>
        <p:txBody>
          <a:bodyPr/>
          <a:lstStyle/>
          <a:p>
            <a:r>
              <a:rPr lang="en-US" dirty="0" smtClean="0"/>
              <a:t>NTP: System structure</a:t>
            </a:r>
            <a:endParaRPr lang="en-US" dirty="0"/>
          </a:p>
        </p:txBody>
      </p:sp>
    </p:spTree>
    <p:extLst>
      <p:ext uri="{BB962C8B-B14F-4D97-AF65-F5344CB8AC3E}">
        <p14:creationId xmlns:p14="http://schemas.microsoft.com/office/powerpoint/2010/main" val="1611367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5" end="5"/>
                                            </p:txEl>
                                          </p:spTgt>
                                        </p:tgtEl>
                                        <p:attrNameLst>
                                          <p:attrName>style.visibility</p:attrName>
                                        </p:attrNameLst>
                                      </p:cBhvr>
                                      <p:to>
                                        <p:strVal val="visible"/>
                                      </p:to>
                                    </p:set>
                                  </p:childTnLst>
                                </p:cTn>
                              </p:par>
                              <p:par>
                                <p:cTn id="7" presetID="3" presetClass="emph" presetSubtype="2" fill="hold" nodeType="withEffect">
                                  <p:stCondLst>
                                    <p:cond delay="0"/>
                                  </p:stCondLst>
                                  <p:childTnLst>
                                    <p:animClr clrSpc="rgb" dir="cw">
                                      <p:cBhvr override="childStyle">
                                        <p:cTn id="8" dur="500" fill="hold"/>
                                        <p:tgtEl>
                                          <p:spTgt spid="2">
                                            <p:txEl>
                                              <p:pRg st="2" end="2"/>
                                            </p:txEl>
                                          </p:spTgt>
                                        </p:tgtEl>
                                        <p:attrNameLst>
                                          <p:attrName>style.color</p:attrName>
                                        </p:attrNameLst>
                                      </p:cBhvr>
                                      <p:to>
                                        <a:srgbClr val="797979"/>
                                      </p:to>
                                    </p:animClr>
                                  </p:childTnLst>
                                </p:cTn>
                              </p:par>
                              <p:par>
                                <p:cTn id="9" presetID="3" presetClass="emph" presetSubtype="2" fill="hold" nodeType="withEffect">
                                  <p:stCondLst>
                                    <p:cond delay="0"/>
                                  </p:stCondLst>
                                  <p:childTnLst>
                                    <p:animClr clrSpc="rgb" dir="cw">
                                      <p:cBhvr override="childStyle">
                                        <p:cTn id="10" dur="500" fill="hold"/>
                                        <p:tgtEl>
                                          <p:spTgt spid="2">
                                            <p:txEl>
                                              <p:pRg st="3" end="3"/>
                                            </p:txEl>
                                          </p:spTgt>
                                        </p:tgtEl>
                                        <p:attrNameLst>
                                          <p:attrName>style.color</p:attrName>
                                        </p:attrNameLst>
                                      </p:cBhvr>
                                      <p:to>
                                        <a:srgbClr val="797979"/>
                                      </p:to>
                                    </p:animClr>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8" end="8"/>
                                            </p:txEl>
                                          </p:spTgt>
                                        </p:tgtEl>
                                        <p:attrNameLst>
                                          <p:attrName>style.visibility</p:attrName>
                                        </p:attrNameLst>
                                      </p:cBhvr>
                                      <p:to>
                                        <p:strVal val="visible"/>
                                      </p:to>
                                    </p:set>
                                  </p:childTnLst>
                                </p:cTn>
                              </p:par>
                              <p:par>
                                <p:cTn id="17" presetID="3" presetClass="emph" presetSubtype="2" fill="hold" nodeType="withEffect">
                                  <p:stCondLst>
                                    <p:cond delay="0"/>
                                  </p:stCondLst>
                                  <p:childTnLst>
                                    <p:animClr clrSpc="rgb" dir="cw">
                                      <p:cBhvr override="childStyle">
                                        <p:cTn id="18" dur="500" fill="hold"/>
                                        <p:tgtEl>
                                          <p:spTgt spid="2">
                                            <p:txEl>
                                              <p:pRg st="5" end="5"/>
                                            </p:txEl>
                                          </p:spTgt>
                                        </p:tgtEl>
                                        <p:attrNameLst>
                                          <p:attrName>style.color</p:attrName>
                                        </p:attrNameLst>
                                      </p:cBhvr>
                                      <p:to>
                                        <a:srgbClr val="797979"/>
                                      </p:to>
                                    </p:animClr>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10" end="10"/>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
                                            <p:txEl>
                                              <p:pRg st="11" end="11"/>
                                            </p:txEl>
                                          </p:spTgt>
                                        </p:tgtEl>
                                        <p:attrNameLst>
                                          <p:attrName>style.visibility</p:attrName>
                                        </p:attrNameLst>
                                      </p:cBhvr>
                                      <p:to>
                                        <p:strVal val="visible"/>
                                      </p:to>
                                    </p:set>
                                  </p:childTnLst>
                                </p:cTn>
                              </p:par>
                              <p:par>
                                <p:cTn id="25" presetID="3" presetClass="emph" presetSubtype="2" fill="hold" nodeType="withEffect">
                                  <p:stCondLst>
                                    <p:cond delay="0"/>
                                  </p:stCondLst>
                                  <p:childTnLst>
                                    <p:animClr clrSpc="rgb" dir="cw">
                                      <p:cBhvr override="childStyle">
                                        <p:cTn id="26" dur="500" fill="hold"/>
                                        <p:tgtEl>
                                          <p:spTgt spid="2">
                                            <p:txEl>
                                              <p:pRg st="7" end="7"/>
                                            </p:txEl>
                                          </p:spTgt>
                                        </p:tgtEl>
                                        <p:attrNameLst>
                                          <p:attrName>style.color</p:attrName>
                                        </p:attrNameLst>
                                      </p:cBhvr>
                                      <p:to>
                                        <a:srgbClr val="797979"/>
                                      </p:to>
                                    </p:animClr>
                                  </p:childTnLst>
                                </p:cTn>
                              </p:par>
                              <p:par>
                                <p:cTn id="27" presetID="3" presetClass="emph" presetSubtype="2" fill="hold" nodeType="withEffect">
                                  <p:stCondLst>
                                    <p:cond delay="0"/>
                                  </p:stCondLst>
                                  <p:childTnLst>
                                    <p:animClr clrSpc="rgb" dir="cw">
                                      <p:cBhvr override="childStyle">
                                        <p:cTn id="28" dur="500" fill="hold"/>
                                        <p:tgtEl>
                                          <p:spTgt spid="2">
                                            <p:txEl>
                                              <p:pRg st="8" end="8"/>
                                            </p:txEl>
                                          </p:spTgt>
                                        </p:tgtEl>
                                        <p:attrNameLst>
                                          <p:attrName>style.color</p:attrName>
                                        </p:attrNameLst>
                                      </p:cBhvr>
                                      <p:to>
                                        <a:srgbClr val="797979"/>
                                      </p:to>
                                    </p:animClr>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2">
                                            <p:txEl>
                                              <p:pRg st="13" end="13"/>
                                            </p:txEl>
                                          </p:spTgt>
                                        </p:tgtEl>
                                        <p:attrNameLst>
                                          <p:attrName>style.visibility</p:attrName>
                                        </p:attrNameLst>
                                      </p:cBhvr>
                                      <p:to>
                                        <p:strVal val="visible"/>
                                      </p:to>
                                    </p:set>
                                  </p:childTnLst>
                                </p:cTn>
                              </p:par>
                              <p:par>
                                <p:cTn id="33" presetID="3" presetClass="emph" presetSubtype="2" fill="hold" nodeType="withEffect">
                                  <p:stCondLst>
                                    <p:cond delay="0"/>
                                  </p:stCondLst>
                                  <p:childTnLst>
                                    <p:animClr clrSpc="rgb" dir="cw">
                                      <p:cBhvr override="childStyle">
                                        <p:cTn id="34" dur="500" fill="hold"/>
                                        <p:tgtEl>
                                          <p:spTgt spid="2">
                                            <p:txEl>
                                              <p:pRg st="10" end="10"/>
                                            </p:txEl>
                                          </p:spTgt>
                                        </p:tgtEl>
                                        <p:attrNameLst>
                                          <p:attrName>style.color</p:attrName>
                                        </p:attrNameLst>
                                      </p:cBhvr>
                                      <p:to>
                                        <a:srgbClr val="797979"/>
                                      </p:to>
                                    </p:animClr>
                                  </p:childTnLst>
                                </p:cTn>
                              </p:par>
                              <p:par>
                                <p:cTn id="35" presetID="3" presetClass="emph" presetSubtype="2" fill="hold" nodeType="withEffect">
                                  <p:stCondLst>
                                    <p:cond delay="0"/>
                                  </p:stCondLst>
                                  <p:childTnLst>
                                    <p:animClr clrSpc="rgb" dir="cw">
                                      <p:cBhvr override="childStyle">
                                        <p:cTn id="36" dur="500" fill="hold"/>
                                        <p:tgtEl>
                                          <p:spTgt spid="2">
                                            <p:txEl>
                                              <p:pRg st="11" end="11"/>
                                            </p:txEl>
                                          </p:spTgt>
                                        </p:tgtEl>
                                        <p:attrNameLst>
                                          <p:attrName>style.color</p:attrName>
                                        </p:attrNameLst>
                                      </p:cBhvr>
                                      <p:to>
                                        <a:srgbClr val="797979"/>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Messages between an NTP client and server are exchanged in pairs: request and response</a:t>
            </a:r>
          </a:p>
          <a:p>
            <a:pPr marL="742950" lvl="2" indent="-342900"/>
            <a:r>
              <a:rPr lang="en-US" dirty="0"/>
              <a:t>Use </a:t>
            </a:r>
            <a:r>
              <a:rPr lang="en-US" dirty="0" smtClean="0"/>
              <a:t>Cristian’s </a:t>
            </a:r>
            <a:r>
              <a:rPr lang="en-US" dirty="0"/>
              <a:t>algorithm</a:t>
            </a:r>
          </a:p>
          <a:p>
            <a:endParaRPr lang="en-US" dirty="0" smtClean="0"/>
          </a:p>
          <a:p>
            <a:r>
              <a:rPr lang="en-US" spc="-150" dirty="0" smtClean="0"/>
              <a:t>For </a:t>
            </a:r>
            <a:r>
              <a:rPr lang="en-US" i="1" spc="-150" dirty="0" err="1" smtClean="0"/>
              <a:t>i</a:t>
            </a:r>
            <a:r>
              <a:rPr lang="en-US" spc="-150" baseline="30000" dirty="0" err="1" smtClean="0"/>
              <a:t>th</a:t>
            </a:r>
            <a:r>
              <a:rPr lang="en-US" spc="-150" dirty="0" smtClean="0"/>
              <a:t> message exchange with a particular server, calculate:</a:t>
            </a:r>
          </a:p>
          <a:p>
            <a:pPr marL="971550" lvl="1" indent="-514350">
              <a:buFont typeface="+mj-lt"/>
              <a:buAutoNum type="arabicPeriod"/>
            </a:pPr>
            <a:r>
              <a:rPr lang="en-US" b="1" dirty="0" smtClean="0">
                <a:solidFill>
                  <a:schemeClr val="accent6">
                    <a:lumMod val="75000"/>
                  </a:schemeClr>
                </a:solidFill>
              </a:rPr>
              <a:t>Clock offset </a:t>
            </a:r>
            <a:r>
              <a:rPr lang="en-US" dirty="0" smtClean="0"/>
              <a:t>𝜃</a:t>
            </a:r>
            <a:r>
              <a:rPr lang="en-US" i="1" baseline="-25000" dirty="0" err="1" smtClean="0"/>
              <a:t>i</a:t>
            </a:r>
            <a:r>
              <a:rPr lang="en-US" dirty="0" smtClean="0"/>
              <a:t> from client to server</a:t>
            </a:r>
          </a:p>
          <a:p>
            <a:pPr marL="971550" lvl="1" indent="-514350">
              <a:buFont typeface="+mj-lt"/>
              <a:buAutoNum type="arabicPeriod"/>
            </a:pPr>
            <a:r>
              <a:rPr lang="en-US" b="1" dirty="0" smtClean="0">
                <a:solidFill>
                  <a:schemeClr val="accent6">
                    <a:lumMod val="75000"/>
                  </a:schemeClr>
                </a:solidFill>
              </a:rPr>
              <a:t>Round trip time </a:t>
            </a:r>
            <a:r>
              <a:rPr lang="en-US" dirty="0" smtClean="0"/>
              <a:t>𝛿</a:t>
            </a:r>
            <a:r>
              <a:rPr lang="en-US" i="1" baseline="-25000" dirty="0" err="1" smtClean="0"/>
              <a:t>i</a:t>
            </a:r>
            <a:r>
              <a:rPr lang="en-US" dirty="0" smtClean="0"/>
              <a:t> between client and server</a:t>
            </a:r>
            <a:endParaRPr lang="en-US" dirty="0"/>
          </a:p>
          <a:p>
            <a:endParaRPr lang="en-US" dirty="0" smtClean="0"/>
          </a:p>
          <a:p>
            <a:r>
              <a:rPr lang="en-US" dirty="0" smtClean="0"/>
              <a:t>Over last eight exchanges with server </a:t>
            </a:r>
            <a:r>
              <a:rPr lang="en-US" i="1" dirty="0" smtClean="0"/>
              <a:t>k</a:t>
            </a:r>
            <a:r>
              <a:rPr lang="en-US" dirty="0" smtClean="0"/>
              <a:t>, the client computes its </a:t>
            </a:r>
            <a:r>
              <a:rPr lang="en-US" b="1" dirty="0" smtClean="0">
                <a:solidFill>
                  <a:schemeClr val="accent6">
                    <a:lumMod val="75000"/>
                  </a:schemeClr>
                </a:solidFill>
              </a:rPr>
              <a:t>dispersion</a:t>
            </a:r>
            <a:r>
              <a:rPr lang="en-US" dirty="0" smtClean="0">
                <a:solidFill>
                  <a:schemeClr val="accent6">
                    <a:lumMod val="75000"/>
                  </a:schemeClr>
                </a:solidFill>
              </a:rPr>
              <a:t> </a:t>
            </a:r>
            <a:r>
              <a:rPr lang="en-US" dirty="0" smtClean="0"/>
              <a:t>𝜎</a:t>
            </a:r>
            <a:r>
              <a:rPr lang="en-US" i="1" baseline="-25000" dirty="0" smtClean="0"/>
              <a:t>k</a:t>
            </a:r>
            <a:r>
              <a:rPr lang="en-US" dirty="0" smtClean="0"/>
              <a:t> = max</a:t>
            </a:r>
            <a:r>
              <a:rPr lang="en-US" i="1" baseline="-25000" dirty="0" smtClean="0"/>
              <a:t>i</a:t>
            </a:r>
            <a:r>
              <a:rPr lang="en-US" dirty="0" smtClean="0"/>
              <a:t> 𝛿</a:t>
            </a:r>
            <a:r>
              <a:rPr lang="en-US" i="1" baseline="-25000" dirty="0" err="1" smtClean="0"/>
              <a:t>i</a:t>
            </a:r>
            <a:r>
              <a:rPr lang="en-US" dirty="0" smtClean="0"/>
              <a:t> − min</a:t>
            </a:r>
            <a:r>
              <a:rPr lang="en-US" i="1" baseline="-25000" dirty="0" smtClean="0"/>
              <a:t>i</a:t>
            </a:r>
            <a:r>
              <a:rPr lang="en-US" dirty="0" smtClean="0"/>
              <a:t> 𝛿</a:t>
            </a:r>
            <a:r>
              <a:rPr lang="en-US" i="1" baseline="-25000" dirty="0" err="1" smtClean="0"/>
              <a:t>i</a:t>
            </a:r>
            <a:endParaRPr lang="en-US" i="1" baseline="-25000" dirty="0" smtClean="0"/>
          </a:p>
          <a:p>
            <a:pPr lvl="1"/>
            <a:r>
              <a:rPr lang="en-US" dirty="0" smtClean="0"/>
              <a:t>Client uses the server with </a:t>
            </a:r>
            <a:r>
              <a:rPr lang="en-US" b="1" dirty="0" smtClean="0"/>
              <a:t>minimum dispersion</a:t>
            </a:r>
            <a:endParaRPr lang="en-US" b="1"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16</a:t>
            </a:fld>
            <a:endParaRPr lang="en-US"/>
          </a:p>
        </p:txBody>
      </p:sp>
      <p:sp>
        <p:nvSpPr>
          <p:cNvPr id="4" name="Title 3"/>
          <p:cNvSpPr>
            <a:spLocks noGrp="1"/>
          </p:cNvSpPr>
          <p:nvPr>
            <p:ph type="title"/>
          </p:nvPr>
        </p:nvSpPr>
        <p:spPr/>
        <p:txBody>
          <a:bodyPr/>
          <a:lstStyle/>
          <a:p>
            <a:r>
              <a:rPr lang="en-US" dirty="0" smtClean="0"/>
              <a:t>NTP operation: Server selection</a:t>
            </a:r>
            <a:endParaRPr lang="en-US" dirty="0"/>
          </a:p>
        </p:txBody>
      </p:sp>
    </p:spTree>
    <p:extLst>
      <p:ext uri="{BB962C8B-B14F-4D97-AF65-F5344CB8AC3E}">
        <p14:creationId xmlns:p14="http://schemas.microsoft.com/office/powerpoint/2010/main" val="19335051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0" y="1447800"/>
            <a:ext cx="8763000" cy="1927603"/>
          </a:xfrm>
        </p:spPr>
        <p:txBody>
          <a:bodyPr>
            <a:normAutofit/>
          </a:bodyPr>
          <a:lstStyle/>
          <a:p>
            <a:r>
              <a:rPr lang="en-US" dirty="0" smtClean="0"/>
              <a:t>Client tracks </a:t>
            </a:r>
            <a:r>
              <a:rPr lang="en-US" b="1" dirty="0" smtClean="0"/>
              <a:t>minimum</a:t>
            </a:r>
            <a:r>
              <a:rPr lang="en-US" dirty="0" smtClean="0"/>
              <a:t> </a:t>
            </a:r>
            <a:r>
              <a:rPr lang="en-US" b="1" dirty="0" smtClean="0"/>
              <a:t>round trip time </a:t>
            </a:r>
            <a:r>
              <a:rPr lang="en-US" dirty="0" smtClean="0"/>
              <a:t>and </a:t>
            </a:r>
            <a:r>
              <a:rPr lang="en-US" b="1" dirty="0" smtClean="0"/>
              <a:t>associated offset </a:t>
            </a:r>
            <a:r>
              <a:rPr lang="en-US" dirty="0" smtClean="0"/>
              <a:t>over the last eight message exchanges (𝛿</a:t>
            </a:r>
            <a:r>
              <a:rPr lang="en-US" baseline="-25000" dirty="0" smtClean="0"/>
              <a:t>0</a:t>
            </a:r>
            <a:r>
              <a:rPr lang="en-US" dirty="0" smtClean="0"/>
              <a:t>, 𝜃</a:t>
            </a:r>
            <a:r>
              <a:rPr lang="en-US" baseline="-25000" dirty="0" smtClean="0"/>
              <a:t>0</a:t>
            </a:r>
            <a:r>
              <a:rPr lang="en-US" dirty="0" smtClean="0"/>
              <a:t>)</a:t>
            </a:r>
          </a:p>
          <a:p>
            <a:pPr lvl="1"/>
            <a:endParaRPr lang="en-US" dirty="0" smtClean="0"/>
          </a:p>
          <a:p>
            <a:pPr lvl="1"/>
            <a:r>
              <a:rPr lang="en-US" dirty="0" smtClean="0"/>
              <a:t>𝜃</a:t>
            </a:r>
            <a:r>
              <a:rPr lang="en-US" baseline="-25000" dirty="0" smtClean="0"/>
              <a:t>0 </a:t>
            </a:r>
            <a:r>
              <a:rPr lang="en-US" dirty="0" smtClean="0"/>
              <a:t>is the best estimate of offset: client adjusts its clock by </a:t>
            </a:r>
            <a:r>
              <a:rPr lang="en-US" dirty="0"/>
              <a:t>𝜃</a:t>
            </a:r>
            <a:r>
              <a:rPr lang="en-US" baseline="-25000" dirty="0" smtClean="0"/>
              <a:t>0</a:t>
            </a:r>
            <a:r>
              <a:rPr lang="en-US" dirty="0" smtClean="0"/>
              <a:t> to </a:t>
            </a:r>
            <a:r>
              <a:rPr lang="en-US" b="1" dirty="0" smtClean="0">
                <a:solidFill>
                  <a:schemeClr val="accent3">
                    <a:lumMod val="50000"/>
                  </a:schemeClr>
                </a:solidFill>
              </a:rPr>
              <a:t>synchronize to server</a:t>
            </a:r>
            <a:endParaRPr lang="en-US" b="1" dirty="0">
              <a:solidFill>
                <a:schemeClr val="accent3">
                  <a:lumMod val="50000"/>
                </a:schemeClr>
              </a:solidFill>
            </a:endParaRPr>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17</a:t>
            </a:fld>
            <a:endParaRPr lang="en-US"/>
          </a:p>
        </p:txBody>
      </p:sp>
      <p:sp>
        <p:nvSpPr>
          <p:cNvPr id="4" name="Title 3"/>
          <p:cNvSpPr>
            <a:spLocks noGrp="1"/>
          </p:cNvSpPr>
          <p:nvPr>
            <p:ph type="title"/>
          </p:nvPr>
        </p:nvSpPr>
        <p:spPr/>
        <p:txBody>
          <a:bodyPr/>
          <a:lstStyle/>
          <a:p>
            <a:r>
              <a:rPr lang="en-US" spc="-150" smtClean="0"/>
              <a:t>NTP operation </a:t>
            </a:r>
            <a:r>
              <a:rPr lang="en-US" spc="-150" dirty="0" smtClean="0"/>
              <a:t>: Clock offset calculation</a:t>
            </a:r>
            <a:endParaRPr lang="en-US" spc="-150" dirty="0"/>
          </a:p>
        </p:txBody>
      </p:sp>
      <p:grpSp>
        <p:nvGrpSpPr>
          <p:cNvPr id="21" name="Group 20"/>
          <p:cNvGrpSpPr/>
          <p:nvPr/>
        </p:nvGrpSpPr>
        <p:grpSpPr>
          <a:xfrm>
            <a:off x="1443638" y="3656578"/>
            <a:ext cx="6180523" cy="2527456"/>
            <a:chOff x="1012266" y="3944983"/>
            <a:chExt cx="6180523" cy="2527456"/>
          </a:xfrm>
        </p:grpSpPr>
        <p:pic>
          <p:nvPicPr>
            <p:cNvPr id="5" name="Picture 4"/>
            <p:cNvPicPr>
              <a:picLocks noChangeAspect="1"/>
            </p:cNvPicPr>
            <p:nvPr/>
          </p:nvPicPr>
          <p:blipFill rotWithShape="1">
            <a:blip r:embed="rId3"/>
            <a:srcRect l="26806" t="29561"/>
            <a:stretch/>
          </p:blipFill>
          <p:spPr>
            <a:xfrm rot="5400000">
              <a:off x="2739587" y="3621013"/>
              <a:ext cx="2020389" cy="2689465"/>
            </a:xfrm>
            <a:prstGeom prst="rect">
              <a:avLst/>
            </a:prstGeom>
          </p:spPr>
        </p:pic>
        <p:sp>
          <p:nvSpPr>
            <p:cNvPr id="7" name="Rectangle 6"/>
            <p:cNvSpPr/>
            <p:nvPr/>
          </p:nvSpPr>
          <p:spPr>
            <a:xfrm>
              <a:off x="2624059" y="6010774"/>
              <a:ext cx="2523447" cy="461665"/>
            </a:xfrm>
            <a:prstGeom prst="rect">
              <a:avLst/>
            </a:prstGeom>
          </p:spPr>
          <p:txBody>
            <a:bodyPr wrap="none">
              <a:spAutoFit/>
            </a:bodyPr>
            <a:lstStyle/>
            <a:p>
              <a:r>
                <a:rPr lang="en-US" sz="2400" b="0" dirty="0" smtClean="0">
                  <a:latin typeface="Arial" charset="0"/>
                  <a:ea typeface="Arial" charset="0"/>
                  <a:cs typeface="Arial" charset="0"/>
                </a:rPr>
                <a:t>Round trip time </a:t>
              </a:r>
              <a:r>
                <a:rPr lang="en-US" sz="2400" b="0" dirty="0" smtClean="0"/>
                <a:t>𝛿</a:t>
              </a:r>
              <a:endParaRPr lang="en-US" sz="2400" b="0" dirty="0"/>
            </a:p>
          </p:txBody>
        </p:sp>
        <p:sp>
          <p:nvSpPr>
            <p:cNvPr id="8" name="Rectangle 7"/>
            <p:cNvSpPr/>
            <p:nvPr/>
          </p:nvSpPr>
          <p:spPr>
            <a:xfrm>
              <a:off x="1012266" y="3967183"/>
              <a:ext cx="1256370" cy="461665"/>
            </a:xfrm>
            <a:prstGeom prst="rect">
              <a:avLst/>
            </a:prstGeom>
          </p:spPr>
          <p:txBody>
            <a:bodyPr wrap="none">
              <a:spAutoFit/>
            </a:bodyPr>
            <a:lstStyle/>
            <a:p>
              <a:r>
                <a:rPr lang="en-US" sz="2400" b="0" dirty="0" smtClean="0">
                  <a:latin typeface="Arial" charset="0"/>
                  <a:ea typeface="Arial" charset="0"/>
                  <a:cs typeface="Arial" charset="0"/>
                </a:rPr>
                <a:t>Offset </a:t>
              </a:r>
              <a:r>
                <a:rPr lang="en-US" sz="2400" b="0" dirty="0" smtClean="0"/>
                <a:t>𝜃</a:t>
              </a:r>
              <a:endParaRPr lang="en-US" sz="2400" b="0" dirty="0"/>
            </a:p>
          </p:txBody>
        </p:sp>
        <p:sp>
          <p:nvSpPr>
            <p:cNvPr id="12" name="Rounded Rectangular Callout 11"/>
            <p:cNvSpPr/>
            <p:nvPr/>
          </p:nvSpPr>
          <p:spPr>
            <a:xfrm>
              <a:off x="5546869" y="3944983"/>
              <a:ext cx="1645920" cy="1110343"/>
            </a:xfrm>
            <a:prstGeom prst="wedgeRoundRectCallout">
              <a:avLst>
                <a:gd name="adj1" fmla="val -72420"/>
                <a:gd name="adj2" fmla="val 22500"/>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b="0" dirty="0" smtClean="0">
                  <a:solidFill>
                    <a:schemeClr val="tx1"/>
                  </a:solidFill>
                </a:rPr>
                <a:t>Each point represents one sample</a:t>
              </a:r>
              <a:endParaRPr lang="en-US" b="0" dirty="0">
                <a:solidFill>
                  <a:schemeClr val="tx1"/>
                </a:solidFill>
                <a:latin typeface="+mn-lt"/>
              </a:endParaRPr>
            </a:p>
          </p:txBody>
        </p:sp>
        <p:cxnSp>
          <p:nvCxnSpPr>
            <p:cNvPr id="15" name="Straight Connector 14"/>
            <p:cNvCxnSpPr/>
            <p:nvPr/>
          </p:nvCxnSpPr>
          <p:spPr>
            <a:xfrm>
              <a:off x="3427631" y="4500154"/>
              <a:ext cx="0" cy="1172411"/>
            </a:xfrm>
            <a:prstGeom prst="line">
              <a:avLst/>
            </a:prstGeom>
            <a:ln w="28575">
              <a:solidFill>
                <a:schemeClr val="bg1">
                  <a:lumMod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16" name="Straight Connector 15"/>
            <p:cNvCxnSpPr/>
            <p:nvPr/>
          </p:nvCxnSpPr>
          <p:spPr>
            <a:xfrm flipH="1">
              <a:off x="2677495" y="4500154"/>
              <a:ext cx="750136" cy="0"/>
            </a:xfrm>
            <a:prstGeom prst="line">
              <a:avLst/>
            </a:prstGeom>
            <a:ln w="28575">
              <a:solidFill>
                <a:schemeClr val="bg1">
                  <a:lumMod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sp>
          <p:nvSpPr>
            <p:cNvPr id="19" name="Rectangle 18"/>
            <p:cNvSpPr/>
            <p:nvPr/>
          </p:nvSpPr>
          <p:spPr>
            <a:xfrm>
              <a:off x="3441251" y="5272455"/>
              <a:ext cx="425116" cy="400110"/>
            </a:xfrm>
            <a:prstGeom prst="rect">
              <a:avLst/>
            </a:prstGeom>
          </p:spPr>
          <p:txBody>
            <a:bodyPr wrap="none">
              <a:spAutoFit/>
            </a:bodyPr>
            <a:lstStyle/>
            <a:p>
              <a:r>
                <a:rPr lang="en-US" b="0" dirty="0" smtClean="0"/>
                <a:t>𝛿</a:t>
              </a:r>
              <a:r>
                <a:rPr lang="en-US" baseline="-25000" dirty="0" smtClean="0"/>
                <a:t>0</a:t>
              </a:r>
              <a:endParaRPr lang="en-US" baseline="-25000" dirty="0"/>
            </a:p>
          </p:txBody>
        </p:sp>
        <p:sp>
          <p:nvSpPr>
            <p:cNvPr id="20" name="Rectangle 19"/>
            <p:cNvSpPr/>
            <p:nvPr/>
          </p:nvSpPr>
          <p:spPr>
            <a:xfrm>
              <a:off x="2620853" y="4082627"/>
              <a:ext cx="431528" cy="400110"/>
            </a:xfrm>
            <a:prstGeom prst="rect">
              <a:avLst/>
            </a:prstGeom>
          </p:spPr>
          <p:txBody>
            <a:bodyPr wrap="none">
              <a:spAutoFit/>
            </a:bodyPr>
            <a:lstStyle/>
            <a:p>
              <a:r>
                <a:rPr lang="en-US" b="0" dirty="0" smtClean="0"/>
                <a:t>𝜃</a:t>
              </a:r>
              <a:r>
                <a:rPr lang="en-US" baseline="-25000" dirty="0" smtClean="0"/>
                <a:t>0</a:t>
              </a:r>
              <a:endParaRPr lang="en-US" baseline="-25000" dirty="0"/>
            </a:p>
          </p:txBody>
        </p:sp>
      </p:grpSp>
    </p:spTree>
    <p:extLst>
      <p:ext uri="{BB962C8B-B14F-4D97-AF65-F5344CB8AC3E}">
        <p14:creationId xmlns:p14="http://schemas.microsoft.com/office/powerpoint/2010/main" val="130679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5" name="Title 1"/>
          <p:cNvSpPr>
            <a:spLocks noGrp="1"/>
          </p:cNvSpPr>
          <p:nvPr>
            <p:ph type="title"/>
          </p:nvPr>
        </p:nvSpPr>
        <p:spPr/>
        <p:txBody>
          <a:bodyPr/>
          <a:lstStyle/>
          <a:p>
            <a:r>
              <a:rPr lang="en-US" altLang="en-US" dirty="0" smtClean="0"/>
              <a:t>NTP operation: How to change time</a:t>
            </a:r>
            <a:endParaRPr lang="en-US" altLang="en-US" dirty="0"/>
          </a:p>
        </p:txBody>
      </p:sp>
      <p:sp>
        <p:nvSpPr>
          <p:cNvPr id="57346" name="Content Placeholder 2"/>
          <p:cNvSpPr>
            <a:spLocks noGrp="1"/>
          </p:cNvSpPr>
          <p:nvPr>
            <p:ph idx="1"/>
          </p:nvPr>
        </p:nvSpPr>
        <p:spPr/>
        <p:txBody>
          <a:bodyPr/>
          <a:lstStyle/>
          <a:p>
            <a:r>
              <a:rPr lang="en-US" altLang="en-US" dirty="0"/>
              <a:t>Can’t just change </a:t>
            </a:r>
            <a:r>
              <a:rPr lang="en-US" altLang="en-US" dirty="0" smtClean="0"/>
              <a:t>time: Don’t want time to </a:t>
            </a:r>
            <a:r>
              <a:rPr lang="en-US" altLang="en-US" b="1" dirty="0" smtClean="0">
                <a:solidFill>
                  <a:srgbClr val="FF0000"/>
                </a:solidFill>
              </a:rPr>
              <a:t>run backwards</a:t>
            </a:r>
            <a:endParaRPr lang="en-US" altLang="en-US" b="1" dirty="0">
              <a:solidFill>
                <a:srgbClr val="FF0000"/>
              </a:solidFill>
            </a:endParaRPr>
          </a:p>
          <a:p>
            <a:pPr lvl="1"/>
            <a:r>
              <a:rPr lang="en-US" altLang="en-US" dirty="0" smtClean="0"/>
              <a:t>Recall the make example</a:t>
            </a:r>
          </a:p>
          <a:p>
            <a:pPr lvl="1"/>
            <a:endParaRPr lang="en-US" altLang="en-US" dirty="0"/>
          </a:p>
          <a:p>
            <a:r>
              <a:rPr lang="en-US" altLang="en-US" dirty="0" smtClean="0"/>
              <a:t>Instead, change </a:t>
            </a:r>
            <a:r>
              <a:rPr lang="en-US" altLang="en-US" dirty="0"/>
              <a:t>the </a:t>
            </a:r>
            <a:r>
              <a:rPr lang="en-US" altLang="en-US" b="1" dirty="0"/>
              <a:t>update rate </a:t>
            </a:r>
            <a:r>
              <a:rPr lang="en-US" altLang="en-US" dirty="0"/>
              <a:t>for the clock</a:t>
            </a:r>
          </a:p>
          <a:p>
            <a:pPr lvl="1"/>
            <a:r>
              <a:rPr lang="en-US" altLang="en-US" dirty="0"/>
              <a:t>Changes time in a more gradual fashion</a:t>
            </a:r>
          </a:p>
          <a:p>
            <a:pPr lvl="1"/>
            <a:r>
              <a:rPr lang="en-US" altLang="en-US" dirty="0"/>
              <a:t>Prevents inconsistent local timestamps</a:t>
            </a:r>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18</a:t>
            </a:fld>
            <a:endParaRPr lang="en-US"/>
          </a:p>
        </p:txBody>
      </p:sp>
    </p:spTree>
    <p:extLst>
      <p:ext uri="{BB962C8B-B14F-4D97-AF65-F5344CB8AC3E}">
        <p14:creationId xmlns:p14="http://schemas.microsoft.com/office/powerpoint/2010/main" val="657205786"/>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r>
              <a:rPr lang="en-US" dirty="0" smtClean="0"/>
              <a:t>Clocks on different systems will always behave differently</a:t>
            </a:r>
          </a:p>
          <a:p>
            <a:pPr lvl="1"/>
            <a:r>
              <a:rPr lang="en-US" dirty="0" smtClean="0"/>
              <a:t>Disagreement between machines can result in undesirable behavior</a:t>
            </a:r>
          </a:p>
          <a:p>
            <a:endParaRPr lang="en-US" dirty="0" smtClean="0"/>
          </a:p>
          <a:p>
            <a:r>
              <a:rPr lang="en-US" dirty="0" smtClean="0"/>
              <a:t>NTP, Berkeley clock synchronization</a:t>
            </a:r>
          </a:p>
          <a:p>
            <a:pPr lvl="1"/>
            <a:r>
              <a:rPr lang="en-US" dirty="0" smtClean="0"/>
              <a:t>Rely on timestamps to estimate network delays</a:t>
            </a:r>
          </a:p>
          <a:p>
            <a:pPr lvl="1"/>
            <a:r>
              <a:rPr lang="en-US" b="1" dirty="0" smtClean="0"/>
              <a:t>100s </a:t>
            </a:r>
            <a:r>
              <a:rPr lang="en-US" dirty="0" smtClean="0"/>
              <a:t>𝝁</a:t>
            </a:r>
            <a:r>
              <a:rPr lang="en-US" b="1" dirty="0" smtClean="0"/>
              <a:t>s−</a:t>
            </a:r>
            <a:r>
              <a:rPr lang="en-US" b="1" dirty="0" err="1" smtClean="0"/>
              <a:t>ms</a:t>
            </a:r>
            <a:r>
              <a:rPr lang="en-US" b="1" dirty="0" smtClean="0"/>
              <a:t> accuracy</a:t>
            </a:r>
          </a:p>
          <a:p>
            <a:pPr lvl="1"/>
            <a:r>
              <a:rPr lang="en-US" dirty="0" smtClean="0"/>
              <a:t>Clocks never exactly synchronized</a:t>
            </a:r>
          </a:p>
          <a:p>
            <a:pPr lvl="1"/>
            <a:endParaRPr lang="en-US" dirty="0" smtClean="0"/>
          </a:p>
          <a:p>
            <a:r>
              <a:rPr lang="en-US" dirty="0" smtClean="0"/>
              <a:t>Often </a:t>
            </a:r>
            <a:r>
              <a:rPr lang="en-US" b="1" dirty="0" smtClean="0">
                <a:solidFill>
                  <a:srgbClr val="FF0000"/>
                </a:solidFill>
              </a:rPr>
              <a:t>inadequate</a:t>
            </a:r>
            <a:r>
              <a:rPr lang="en-US" dirty="0" smtClean="0">
                <a:solidFill>
                  <a:srgbClr val="FF0000"/>
                </a:solidFill>
              </a:rPr>
              <a:t> </a:t>
            </a:r>
            <a:r>
              <a:rPr lang="en-US" dirty="0" smtClean="0"/>
              <a:t>for distributed systems</a:t>
            </a:r>
          </a:p>
          <a:p>
            <a:pPr lvl="1"/>
            <a:r>
              <a:rPr lang="en-US" dirty="0" smtClean="0"/>
              <a:t>Often need to reason about the </a:t>
            </a:r>
            <a:r>
              <a:rPr lang="en-US" b="1" dirty="0" smtClean="0"/>
              <a:t>order of events</a:t>
            </a:r>
          </a:p>
          <a:p>
            <a:pPr lvl="1"/>
            <a:r>
              <a:rPr lang="en-US" spc="-150" dirty="0" smtClean="0"/>
              <a:t>Might need precision on the order of </a:t>
            </a:r>
            <a:r>
              <a:rPr lang="en-US" b="1" spc="-150" dirty="0" smtClean="0"/>
              <a:t>ns</a:t>
            </a:r>
          </a:p>
          <a:p>
            <a:endParaRPr lang="en-US" dirty="0" smtClean="0"/>
          </a:p>
        </p:txBody>
      </p:sp>
      <p:sp>
        <p:nvSpPr>
          <p:cNvPr id="2" name="Slide Number Placeholder 1"/>
          <p:cNvSpPr>
            <a:spLocks noGrp="1"/>
          </p:cNvSpPr>
          <p:nvPr>
            <p:ph type="sldNum" sz="quarter" idx="12"/>
          </p:nvPr>
        </p:nvSpPr>
        <p:spPr/>
        <p:txBody>
          <a:bodyPr/>
          <a:lstStyle/>
          <a:p>
            <a:fld id="{729111C5-E04E-4942-8174-12BB645D56A6}" type="slidenum">
              <a:rPr lang="en-US" smtClean="0"/>
              <a:pPr/>
              <a:t>19</a:t>
            </a:fld>
            <a:endParaRPr lang="en-US"/>
          </a:p>
        </p:txBody>
      </p:sp>
      <p:sp>
        <p:nvSpPr>
          <p:cNvPr id="58369" name="Title 1"/>
          <p:cNvSpPr>
            <a:spLocks noGrp="1"/>
          </p:cNvSpPr>
          <p:nvPr>
            <p:ph type="title"/>
          </p:nvPr>
        </p:nvSpPr>
        <p:spPr/>
        <p:txBody>
          <a:bodyPr/>
          <a:lstStyle/>
          <a:p>
            <a:r>
              <a:rPr lang="en-US" altLang="en-US" spc="-150" dirty="0" smtClean="0"/>
              <a:t>C</a:t>
            </a:r>
            <a:r>
              <a:rPr lang="en-US" altLang="en-US" spc="-150" smtClean="0"/>
              <a:t>lock synchronization: Take-away </a:t>
            </a:r>
            <a:r>
              <a:rPr lang="en-US" altLang="en-US" spc="-150" dirty="0"/>
              <a:t>points</a:t>
            </a:r>
          </a:p>
        </p:txBody>
      </p:sp>
    </p:spTree>
    <p:extLst>
      <p:ext uri="{BB962C8B-B14F-4D97-AF65-F5344CB8AC3E}">
        <p14:creationId xmlns:p14="http://schemas.microsoft.com/office/powerpoint/2010/main" val="11492487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3" presetClass="emph" presetSubtype="2" fill="hold" nodeType="withEffect">
                                  <p:stCondLst>
                                    <p:cond delay="0"/>
                                  </p:stCondLst>
                                  <p:childTnLst>
                                    <p:animClr clrSpc="rgb" dir="cw">
                                      <p:cBhvr override="childStyle">
                                        <p:cTn id="14" dur="500" fill="hold"/>
                                        <p:tgtEl>
                                          <p:spTgt spid="3">
                                            <p:txEl>
                                              <p:pRg st="0" end="0"/>
                                            </p:txEl>
                                          </p:spTgt>
                                        </p:tgtEl>
                                        <p:attrNameLst>
                                          <p:attrName>style.color</p:attrName>
                                        </p:attrNameLst>
                                      </p:cBhvr>
                                      <p:to>
                                        <a:srgbClr val="797979"/>
                                      </p:to>
                                    </p:animClr>
                                  </p:childTnLst>
                                </p:cTn>
                              </p:par>
                              <p:par>
                                <p:cTn id="15" presetID="3" presetClass="emph" presetSubtype="2" fill="hold" nodeType="withEffect">
                                  <p:stCondLst>
                                    <p:cond delay="0"/>
                                  </p:stCondLst>
                                  <p:childTnLst>
                                    <p:animClr clrSpc="rgb" dir="cw">
                                      <p:cBhvr override="childStyle">
                                        <p:cTn id="16" dur="500" fill="hold"/>
                                        <p:tgtEl>
                                          <p:spTgt spid="3">
                                            <p:txEl>
                                              <p:pRg st="1" end="1"/>
                                            </p:txEl>
                                          </p:spTgt>
                                        </p:tgtEl>
                                        <p:attrNameLst>
                                          <p:attrName>style.color</p:attrName>
                                        </p:attrNameLst>
                                      </p:cBhvr>
                                      <p:to>
                                        <a:srgbClr val="797979"/>
                                      </p:to>
                                    </p:animClr>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3">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3">
                                            <p:txEl>
                                              <p:pRg st="10" end="10"/>
                                            </p:txEl>
                                          </p:spTgt>
                                        </p:tgtEl>
                                        <p:attrNameLst>
                                          <p:attrName>style.visibility</p:attrName>
                                        </p:attrNameLst>
                                      </p:cBhvr>
                                      <p:to>
                                        <p:strVal val="visible"/>
                                      </p:to>
                                    </p:set>
                                  </p:childTnLst>
                                </p:cTn>
                              </p:par>
                              <p:par>
                                <p:cTn id="25" presetID="3" presetClass="emph" presetSubtype="2" fill="hold" nodeType="withEffect">
                                  <p:stCondLst>
                                    <p:cond delay="0"/>
                                  </p:stCondLst>
                                  <p:childTnLst>
                                    <p:animClr clrSpc="rgb" dir="cw">
                                      <p:cBhvr override="childStyle">
                                        <p:cTn id="26" dur="500" fill="hold"/>
                                        <p:tgtEl>
                                          <p:spTgt spid="3">
                                            <p:txEl>
                                              <p:pRg st="3" end="3"/>
                                            </p:txEl>
                                          </p:spTgt>
                                        </p:tgtEl>
                                        <p:attrNameLst>
                                          <p:attrName>style.color</p:attrName>
                                        </p:attrNameLst>
                                      </p:cBhvr>
                                      <p:to>
                                        <a:srgbClr val="797979"/>
                                      </p:to>
                                    </p:animClr>
                                  </p:childTnLst>
                                </p:cTn>
                              </p:par>
                              <p:par>
                                <p:cTn id="27" presetID="3" presetClass="emph" presetSubtype="2" fill="hold" nodeType="withEffect">
                                  <p:stCondLst>
                                    <p:cond delay="0"/>
                                  </p:stCondLst>
                                  <p:childTnLst>
                                    <p:animClr clrSpc="rgb" dir="cw">
                                      <p:cBhvr override="childStyle">
                                        <p:cTn id="28" dur="500" fill="hold"/>
                                        <p:tgtEl>
                                          <p:spTgt spid="3">
                                            <p:txEl>
                                              <p:pRg st="4" end="4"/>
                                            </p:txEl>
                                          </p:spTgt>
                                        </p:tgtEl>
                                        <p:attrNameLst>
                                          <p:attrName>style.color</p:attrName>
                                        </p:attrNameLst>
                                      </p:cBhvr>
                                      <p:to>
                                        <a:srgbClr val="797979"/>
                                      </p:to>
                                    </p:animClr>
                                  </p:childTnLst>
                                </p:cTn>
                              </p:par>
                              <p:par>
                                <p:cTn id="29" presetID="3" presetClass="emph" presetSubtype="2" fill="hold" nodeType="withEffect">
                                  <p:stCondLst>
                                    <p:cond delay="0"/>
                                  </p:stCondLst>
                                  <p:childTnLst>
                                    <p:animClr clrSpc="rgb" dir="cw">
                                      <p:cBhvr override="childStyle">
                                        <p:cTn id="30" dur="500" fill="hold"/>
                                        <p:tgtEl>
                                          <p:spTgt spid="3">
                                            <p:txEl>
                                              <p:pRg st="5" end="5"/>
                                            </p:txEl>
                                          </p:spTgt>
                                        </p:tgtEl>
                                        <p:attrNameLst>
                                          <p:attrName>style.color</p:attrName>
                                        </p:attrNameLst>
                                      </p:cBhvr>
                                      <p:to>
                                        <a:srgbClr val="797979"/>
                                      </p:to>
                                    </p:animClr>
                                  </p:childTnLst>
                                </p:cTn>
                              </p:par>
                              <p:par>
                                <p:cTn id="31" presetID="3" presetClass="emph" presetSubtype="2" fill="hold" nodeType="withEffect">
                                  <p:stCondLst>
                                    <p:cond delay="0"/>
                                  </p:stCondLst>
                                  <p:childTnLst>
                                    <p:animClr clrSpc="rgb" dir="cw">
                                      <p:cBhvr override="childStyle">
                                        <p:cTn id="32" dur="500" fill="hold"/>
                                        <p:tgtEl>
                                          <p:spTgt spid="3">
                                            <p:txEl>
                                              <p:pRg st="6" end="6"/>
                                            </p:txEl>
                                          </p:spTgt>
                                        </p:tgtEl>
                                        <p:attrNameLst>
                                          <p:attrName>style.color</p:attrName>
                                        </p:attrNameLst>
                                      </p:cBhvr>
                                      <p:to>
                                        <a:srgbClr val="797979"/>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p:txBody>
          <a:bodyPr/>
          <a:lstStyle/>
          <a:p>
            <a:r>
              <a:rPr lang="en-US" altLang="en-US" smtClean="0"/>
              <a:t>Today</a:t>
            </a:r>
            <a:endParaRPr lang="en-US" altLang="en-US" dirty="0"/>
          </a:p>
        </p:txBody>
      </p:sp>
      <p:sp>
        <p:nvSpPr>
          <p:cNvPr id="39938" name="Content Placeholder 2"/>
          <p:cNvSpPr>
            <a:spLocks noGrp="1"/>
          </p:cNvSpPr>
          <p:nvPr>
            <p:ph idx="1"/>
          </p:nvPr>
        </p:nvSpPr>
        <p:spPr/>
        <p:txBody>
          <a:bodyPr>
            <a:normAutofit/>
          </a:bodyPr>
          <a:lstStyle/>
          <a:p>
            <a:pPr marL="514350" indent="-514350">
              <a:buFont typeface="+mj-lt"/>
              <a:buAutoNum type="arabicPeriod"/>
            </a:pPr>
            <a:r>
              <a:rPr lang="en-US" altLang="en-US" sz="3200" b="1" dirty="0" smtClean="0"/>
              <a:t>The need for </a:t>
            </a:r>
            <a:r>
              <a:rPr lang="en-US" altLang="en-US" sz="3200" b="1" smtClean="0"/>
              <a:t>time synchronization</a:t>
            </a:r>
            <a:endParaRPr lang="en-US" altLang="en-US" sz="3200" b="1" dirty="0" smtClean="0"/>
          </a:p>
          <a:p>
            <a:pPr marL="514350" indent="-514350">
              <a:buFont typeface="+mj-lt"/>
              <a:buAutoNum type="arabicPeriod"/>
            </a:pPr>
            <a:endParaRPr lang="en-US" altLang="en-US" sz="3200" dirty="0" smtClean="0"/>
          </a:p>
          <a:p>
            <a:pPr marL="514350" indent="-514350">
              <a:buFont typeface="+mj-lt"/>
              <a:buAutoNum type="arabicPeriod"/>
            </a:pPr>
            <a:r>
              <a:rPr lang="en-US" altLang="en-US" sz="3200" dirty="0" smtClean="0"/>
              <a:t>“Wall clock time” synchronization</a:t>
            </a:r>
          </a:p>
          <a:p>
            <a:pPr marL="514350" indent="-514350">
              <a:buFont typeface="+mj-lt"/>
              <a:buAutoNum type="arabicPeriod"/>
            </a:pPr>
            <a:endParaRPr lang="en-US" altLang="en-US" sz="3200" dirty="0" smtClean="0"/>
          </a:p>
          <a:p>
            <a:pPr marL="514350" indent="-514350">
              <a:buFont typeface="+mj-lt"/>
              <a:buAutoNum type="arabicPeriod"/>
            </a:pPr>
            <a:r>
              <a:rPr lang="en-US" altLang="en-US" sz="3200" dirty="0" smtClean="0"/>
              <a:t>Logical Time</a:t>
            </a:r>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2</a:t>
            </a:fld>
            <a:endParaRPr lang="en-US"/>
          </a:p>
        </p:txBody>
      </p:sp>
    </p:spTree>
    <p:extLst>
      <p:ext uri="{BB962C8B-B14F-4D97-AF65-F5344CB8AC3E}">
        <p14:creationId xmlns:p14="http://schemas.microsoft.com/office/powerpoint/2010/main" val="47994071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p:txBody>
          <a:bodyPr/>
          <a:lstStyle/>
          <a:p>
            <a:r>
              <a:rPr lang="en-US" altLang="en-US" smtClean="0"/>
              <a:t>Today</a:t>
            </a:r>
            <a:endParaRPr lang="en-US" altLang="en-US" dirty="0"/>
          </a:p>
        </p:txBody>
      </p:sp>
      <p:sp>
        <p:nvSpPr>
          <p:cNvPr id="39938" name="Content Placeholder 2"/>
          <p:cNvSpPr>
            <a:spLocks noGrp="1"/>
          </p:cNvSpPr>
          <p:nvPr>
            <p:ph idx="1"/>
          </p:nvPr>
        </p:nvSpPr>
        <p:spPr/>
        <p:txBody>
          <a:bodyPr>
            <a:normAutofit/>
          </a:bodyPr>
          <a:lstStyle/>
          <a:p>
            <a:pPr marL="514350" indent="-514350">
              <a:buFont typeface="+mj-lt"/>
              <a:buAutoNum type="arabicPeriod"/>
            </a:pPr>
            <a:r>
              <a:rPr lang="en-US" altLang="en-US" sz="3200" dirty="0" smtClean="0">
                <a:solidFill>
                  <a:schemeClr val="bg1">
                    <a:lumMod val="50000"/>
                  </a:schemeClr>
                </a:solidFill>
              </a:rPr>
              <a:t>The need for time synchronization</a:t>
            </a:r>
          </a:p>
          <a:p>
            <a:pPr marL="514350" indent="-514350">
              <a:buFont typeface="+mj-lt"/>
              <a:buAutoNum type="arabicPeriod"/>
            </a:pPr>
            <a:endParaRPr lang="en-US" altLang="en-US" sz="3200" dirty="0" smtClean="0"/>
          </a:p>
          <a:p>
            <a:pPr marL="514350" indent="-514350">
              <a:buFont typeface="+mj-lt"/>
              <a:buAutoNum type="arabicPeriod"/>
            </a:pPr>
            <a:r>
              <a:rPr lang="en-US" altLang="en-US" sz="3200" dirty="0" smtClean="0">
                <a:solidFill>
                  <a:schemeClr val="tx1">
                    <a:lumMod val="50000"/>
                    <a:lumOff val="50000"/>
                  </a:schemeClr>
                </a:solidFill>
              </a:rPr>
              <a:t>“Wall clock time” synchronization</a:t>
            </a:r>
          </a:p>
          <a:p>
            <a:pPr marL="914400" lvl="1" indent="-514350"/>
            <a:r>
              <a:rPr lang="en-US" altLang="en-US" sz="3200" spc="-150" dirty="0" smtClean="0">
                <a:solidFill>
                  <a:schemeClr val="tx1">
                    <a:lumMod val="50000"/>
                    <a:lumOff val="50000"/>
                  </a:schemeClr>
                </a:solidFill>
              </a:rPr>
              <a:t>Cristian’s algorithm, Berkeley algorithm, NTP</a:t>
            </a:r>
          </a:p>
          <a:p>
            <a:pPr marL="914400" lvl="1" indent="-514350"/>
            <a:endParaRPr lang="en-US" altLang="en-US" sz="3200" dirty="0" smtClean="0">
              <a:solidFill>
                <a:schemeClr val="tx1">
                  <a:lumMod val="50000"/>
                  <a:lumOff val="50000"/>
                </a:schemeClr>
              </a:solidFill>
            </a:endParaRPr>
          </a:p>
          <a:p>
            <a:pPr marL="514350" indent="-514350">
              <a:buFont typeface="+mj-lt"/>
              <a:buAutoNum type="arabicPeriod"/>
            </a:pPr>
            <a:r>
              <a:rPr lang="en-US" altLang="en-US" sz="3200" b="1" dirty="0" smtClean="0"/>
              <a:t>Logical Time</a:t>
            </a:r>
          </a:p>
          <a:p>
            <a:pPr marL="914400" lvl="1" indent="-514350"/>
            <a:r>
              <a:rPr lang="en-US" altLang="en-US" sz="3200" b="1" dirty="0" smtClean="0"/>
              <a:t>Lamport clocks</a:t>
            </a:r>
          </a:p>
          <a:p>
            <a:pPr marL="914400" lvl="1" indent="-514350"/>
            <a:r>
              <a:rPr lang="en-US" altLang="en-US" sz="3200" dirty="0" smtClean="0"/>
              <a:t>Vector clocks</a:t>
            </a:r>
            <a:endParaRPr lang="en-US" altLang="en-US" sz="3200" dirty="0"/>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20</a:t>
            </a:fld>
            <a:endParaRPr lang="en-US"/>
          </a:p>
        </p:txBody>
      </p:sp>
    </p:spTree>
    <p:extLst>
      <p:ext uri="{BB962C8B-B14F-4D97-AF65-F5344CB8AC3E}">
        <p14:creationId xmlns:p14="http://schemas.microsoft.com/office/powerpoint/2010/main" val="19896794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stretch>
            <a:fillRect/>
          </a:stretch>
        </p:blipFill>
        <p:spPr>
          <a:xfrm>
            <a:off x="2347455" y="3109217"/>
            <a:ext cx="4610100" cy="2859115"/>
          </a:xfrm>
          <a:prstGeom prst="rect">
            <a:avLst/>
          </a:prstGeom>
        </p:spPr>
      </p:pic>
      <p:sp>
        <p:nvSpPr>
          <p:cNvPr id="43" name="Content Placeholder 42"/>
          <p:cNvSpPr>
            <a:spLocks noGrp="1"/>
          </p:cNvSpPr>
          <p:nvPr>
            <p:ph idx="1"/>
          </p:nvPr>
        </p:nvSpPr>
        <p:spPr>
          <a:xfrm>
            <a:off x="152400" y="1447800"/>
            <a:ext cx="8763000" cy="1352027"/>
          </a:xfrm>
        </p:spPr>
        <p:txBody>
          <a:bodyPr>
            <a:normAutofit lnSpcReduction="10000"/>
          </a:bodyPr>
          <a:lstStyle/>
          <a:p>
            <a:r>
              <a:rPr lang="en-US" dirty="0" smtClean="0"/>
              <a:t>A New York-based bank wants to make its transaction ledger database </a:t>
            </a:r>
            <a:r>
              <a:rPr lang="en-US" b="1" dirty="0" smtClean="0"/>
              <a:t>resilient</a:t>
            </a:r>
            <a:r>
              <a:rPr lang="en-US" dirty="0" smtClean="0"/>
              <a:t> to </a:t>
            </a:r>
            <a:r>
              <a:rPr lang="en-US" b="1" dirty="0" smtClean="0"/>
              <a:t>whole-site failures</a:t>
            </a:r>
          </a:p>
          <a:p>
            <a:endParaRPr lang="en-US" dirty="0"/>
          </a:p>
          <a:p>
            <a:r>
              <a:rPr lang="en-US" b="1" dirty="0" smtClean="0">
                <a:solidFill>
                  <a:srgbClr val="00B050"/>
                </a:solidFill>
              </a:rPr>
              <a:t>Replicate </a:t>
            </a:r>
            <a:r>
              <a:rPr lang="en-US" dirty="0" smtClean="0"/>
              <a:t>the database, keep one copy in sf, one in </a:t>
            </a:r>
            <a:r>
              <a:rPr lang="en-US" dirty="0" err="1" smtClean="0"/>
              <a:t>nyc</a:t>
            </a:r>
            <a:endParaRPr lang="en-US" dirty="0"/>
          </a:p>
        </p:txBody>
      </p:sp>
      <p:sp>
        <p:nvSpPr>
          <p:cNvPr id="5" name="Title 4"/>
          <p:cNvSpPr>
            <a:spLocks noGrp="1"/>
          </p:cNvSpPr>
          <p:nvPr>
            <p:ph type="title"/>
          </p:nvPr>
        </p:nvSpPr>
        <p:spPr/>
        <p:txBody>
          <a:bodyPr/>
          <a:lstStyle/>
          <a:p>
            <a:r>
              <a:rPr lang="en-US" sz="3300" spc="-150" dirty="0" smtClean="0"/>
              <a:t>Motivation: Multi-site database replication</a:t>
            </a:r>
            <a:endParaRPr lang="en-US" sz="3300" spc="-150" dirty="0"/>
          </a:p>
        </p:txBody>
      </p:sp>
      <p:pic>
        <p:nvPicPr>
          <p:cNvPr id="6" name="Picture 5"/>
          <p:cNvPicPr>
            <a:picLocks noChangeAspect="1"/>
          </p:cNvPicPr>
          <p:nvPr/>
        </p:nvPicPr>
        <p:blipFill>
          <a:blip r:embed="rId4"/>
          <a:stretch>
            <a:fillRect/>
          </a:stretch>
        </p:blipFill>
        <p:spPr>
          <a:xfrm>
            <a:off x="6085384" y="2923180"/>
            <a:ext cx="1392831" cy="1353358"/>
          </a:xfrm>
          <a:prstGeom prst="rect">
            <a:avLst/>
          </a:prstGeom>
        </p:spPr>
      </p:pic>
      <p:sp>
        <p:nvSpPr>
          <p:cNvPr id="14" name="Can 13"/>
          <p:cNvSpPr/>
          <p:nvPr/>
        </p:nvSpPr>
        <p:spPr>
          <a:xfrm>
            <a:off x="6338635" y="4014302"/>
            <a:ext cx="479259" cy="524472"/>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7" name="TextBox 6"/>
          <p:cNvSpPr txBox="1"/>
          <p:nvPr/>
        </p:nvSpPr>
        <p:spPr>
          <a:xfrm>
            <a:off x="6553056" y="4585928"/>
            <a:ext cx="1329659" cy="400110"/>
          </a:xfrm>
          <a:prstGeom prst="rect">
            <a:avLst/>
          </a:prstGeom>
          <a:noFill/>
        </p:spPr>
        <p:txBody>
          <a:bodyPr wrap="none" rtlCol="0">
            <a:spAutoFit/>
          </a:bodyPr>
          <a:lstStyle/>
          <a:p>
            <a:r>
              <a:rPr lang="en-US" smtClean="0">
                <a:latin typeface="Arial" charset="0"/>
                <a:ea typeface="Arial" charset="0"/>
                <a:cs typeface="Arial" charset="0"/>
              </a:rPr>
              <a:t>New York</a:t>
            </a:r>
          </a:p>
        </p:txBody>
      </p:sp>
      <p:grpSp>
        <p:nvGrpSpPr>
          <p:cNvPr id="8" name="Group 7"/>
          <p:cNvGrpSpPr/>
          <p:nvPr/>
        </p:nvGrpSpPr>
        <p:grpSpPr>
          <a:xfrm>
            <a:off x="1110086" y="4163317"/>
            <a:ext cx="1599319" cy="876258"/>
            <a:chOff x="1110086" y="4163317"/>
            <a:chExt cx="1599319" cy="876258"/>
          </a:xfrm>
        </p:grpSpPr>
        <p:sp>
          <p:nvSpPr>
            <p:cNvPr id="13" name="Can 12"/>
            <p:cNvSpPr/>
            <p:nvPr/>
          </p:nvSpPr>
          <p:spPr>
            <a:xfrm>
              <a:off x="2232117" y="4163317"/>
              <a:ext cx="477288" cy="522315"/>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7" name="TextBox 26"/>
            <p:cNvSpPr txBox="1"/>
            <p:nvPr/>
          </p:nvSpPr>
          <p:spPr>
            <a:xfrm>
              <a:off x="1110086" y="4331689"/>
              <a:ext cx="1487236" cy="707886"/>
            </a:xfrm>
            <a:prstGeom prst="rect">
              <a:avLst/>
            </a:prstGeom>
            <a:noFill/>
          </p:spPr>
          <p:txBody>
            <a:bodyPr wrap="square" rtlCol="0">
              <a:spAutoFit/>
            </a:bodyPr>
            <a:lstStyle/>
            <a:p>
              <a:r>
                <a:rPr lang="en-US" smtClean="0">
                  <a:latin typeface="Arial" charset="0"/>
                  <a:ea typeface="Arial" charset="0"/>
                  <a:cs typeface="Arial" charset="0"/>
                </a:rPr>
                <a:t>San Francisco</a:t>
              </a:r>
            </a:p>
          </p:txBody>
        </p:sp>
      </p:gr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21</a:t>
            </a:fld>
            <a:endParaRPr lang="en-US"/>
          </a:p>
        </p:txBody>
      </p:sp>
    </p:spTree>
    <p:extLst>
      <p:ext uri="{BB962C8B-B14F-4D97-AF65-F5344CB8AC3E}">
        <p14:creationId xmlns:p14="http://schemas.microsoft.com/office/powerpoint/2010/main" val="15514107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a:blip r:embed="rId3"/>
          <a:stretch>
            <a:fillRect/>
          </a:stretch>
        </p:blipFill>
        <p:spPr>
          <a:xfrm>
            <a:off x="2347455" y="3109217"/>
            <a:ext cx="4610100" cy="2859115"/>
          </a:xfrm>
          <a:prstGeom prst="rect">
            <a:avLst/>
          </a:prstGeom>
        </p:spPr>
      </p:pic>
      <p:sp>
        <p:nvSpPr>
          <p:cNvPr id="43" name="Content Placeholder 42"/>
          <p:cNvSpPr>
            <a:spLocks noGrp="1"/>
          </p:cNvSpPr>
          <p:nvPr>
            <p:ph idx="1"/>
          </p:nvPr>
        </p:nvSpPr>
        <p:spPr>
          <a:xfrm>
            <a:off x="152400" y="1447800"/>
            <a:ext cx="8763000" cy="1352027"/>
          </a:xfrm>
        </p:spPr>
        <p:txBody>
          <a:bodyPr>
            <a:normAutofit/>
          </a:bodyPr>
          <a:lstStyle/>
          <a:p>
            <a:r>
              <a:rPr lang="en-US" b="1" dirty="0" smtClean="0">
                <a:solidFill>
                  <a:srgbClr val="00B050"/>
                </a:solidFill>
              </a:rPr>
              <a:t>Replicate</a:t>
            </a:r>
            <a:r>
              <a:rPr lang="en-US" dirty="0" smtClean="0"/>
              <a:t> the database, keep one copy in sf, one in </a:t>
            </a:r>
            <a:r>
              <a:rPr lang="en-US" dirty="0" err="1" smtClean="0"/>
              <a:t>nyc</a:t>
            </a:r>
            <a:endParaRPr lang="en-US" dirty="0"/>
          </a:p>
          <a:p>
            <a:pPr lvl="1"/>
            <a:r>
              <a:rPr lang="en-US" dirty="0" smtClean="0"/>
              <a:t>Client sends </a:t>
            </a:r>
            <a:r>
              <a:rPr lang="en-US" b="1" dirty="0" smtClean="0"/>
              <a:t>query</a:t>
            </a:r>
            <a:r>
              <a:rPr lang="en-US" dirty="0" smtClean="0"/>
              <a:t> to the </a:t>
            </a:r>
            <a:r>
              <a:rPr lang="en-US" b="1" dirty="0" smtClean="0"/>
              <a:t>nearest</a:t>
            </a:r>
            <a:r>
              <a:rPr lang="en-US" dirty="0" smtClean="0"/>
              <a:t> copy</a:t>
            </a:r>
          </a:p>
          <a:p>
            <a:pPr lvl="1"/>
            <a:r>
              <a:rPr lang="en-US" dirty="0" smtClean="0"/>
              <a:t>Client sends </a:t>
            </a:r>
            <a:r>
              <a:rPr lang="en-US" b="1" dirty="0" smtClean="0"/>
              <a:t>update</a:t>
            </a:r>
            <a:r>
              <a:rPr lang="en-US" dirty="0" smtClean="0"/>
              <a:t> </a:t>
            </a:r>
            <a:r>
              <a:rPr lang="en-US" b="1" dirty="0" smtClean="0"/>
              <a:t>to both </a:t>
            </a:r>
            <a:r>
              <a:rPr lang="en-US" dirty="0" smtClean="0"/>
              <a:t>copies</a:t>
            </a:r>
            <a:endParaRPr lang="en-US" dirty="0"/>
          </a:p>
        </p:txBody>
      </p:sp>
      <p:sp>
        <p:nvSpPr>
          <p:cNvPr id="5" name="Title 4"/>
          <p:cNvSpPr>
            <a:spLocks noGrp="1"/>
          </p:cNvSpPr>
          <p:nvPr>
            <p:ph type="title"/>
          </p:nvPr>
        </p:nvSpPr>
        <p:spPr/>
        <p:txBody>
          <a:bodyPr/>
          <a:lstStyle/>
          <a:p>
            <a:r>
              <a:rPr lang="en-US" sz="3300" spc="-150" dirty="0" smtClean="0"/>
              <a:t>The consequences of concurrent updates</a:t>
            </a:r>
            <a:endParaRPr lang="en-US" sz="3300" spc="-150" dirty="0"/>
          </a:p>
        </p:txBody>
      </p:sp>
      <p:sp>
        <p:nvSpPr>
          <p:cNvPr id="13" name="Can 12"/>
          <p:cNvSpPr/>
          <p:nvPr/>
        </p:nvSpPr>
        <p:spPr>
          <a:xfrm>
            <a:off x="2232117" y="4163317"/>
            <a:ext cx="477288" cy="522315"/>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4" name="Can 13"/>
          <p:cNvSpPr/>
          <p:nvPr/>
        </p:nvSpPr>
        <p:spPr>
          <a:xfrm>
            <a:off x="6338635" y="4014302"/>
            <a:ext cx="479259" cy="524472"/>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22" name="Curved Connector 21"/>
          <p:cNvCxnSpPr>
            <a:stCxn id="20" idx="3"/>
            <a:endCxn id="13" idx="0"/>
          </p:cNvCxnSpPr>
          <p:nvPr/>
        </p:nvCxnSpPr>
        <p:spPr>
          <a:xfrm>
            <a:off x="2347455" y="3673433"/>
            <a:ext cx="123306" cy="609206"/>
          </a:xfrm>
          <a:prstGeom prst="curvedConnector2">
            <a:avLst/>
          </a:prstGeom>
          <a:ln w="57150">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26" name="Curved Connector 25"/>
          <p:cNvCxnSpPr>
            <a:stCxn id="20" idx="3"/>
            <a:endCxn id="14" idx="2"/>
          </p:cNvCxnSpPr>
          <p:nvPr/>
        </p:nvCxnSpPr>
        <p:spPr>
          <a:xfrm>
            <a:off x="2347455" y="3673433"/>
            <a:ext cx="3991180" cy="603105"/>
          </a:xfrm>
          <a:prstGeom prst="curvedConnector3">
            <a:avLst>
              <a:gd name="adj1" fmla="val 50000"/>
            </a:avLst>
          </a:prstGeom>
          <a:ln w="57150">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29" name="Curved Connector 28"/>
          <p:cNvCxnSpPr>
            <a:stCxn id="24" idx="0"/>
            <a:endCxn id="14" idx="3"/>
          </p:cNvCxnSpPr>
          <p:nvPr/>
        </p:nvCxnSpPr>
        <p:spPr>
          <a:xfrm rot="16200000" flipV="1">
            <a:off x="6393303" y="4723736"/>
            <a:ext cx="657536" cy="287611"/>
          </a:xfrm>
          <a:prstGeom prst="curvedConnector3">
            <a:avLst>
              <a:gd name="adj1" fmla="val 50000"/>
            </a:avLst>
          </a:prstGeom>
          <a:ln w="57150">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32" name="Curved Connector 31"/>
          <p:cNvCxnSpPr>
            <a:stCxn id="24" idx="0"/>
            <a:endCxn id="13" idx="4"/>
          </p:cNvCxnSpPr>
          <p:nvPr/>
        </p:nvCxnSpPr>
        <p:spPr>
          <a:xfrm rot="16200000" flipV="1">
            <a:off x="4401724" y="2732157"/>
            <a:ext cx="771835" cy="4156471"/>
          </a:xfrm>
          <a:prstGeom prst="curvedConnector2">
            <a:avLst/>
          </a:prstGeom>
          <a:ln w="57150">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grpSp>
        <p:nvGrpSpPr>
          <p:cNvPr id="2" name="Group 1"/>
          <p:cNvGrpSpPr/>
          <p:nvPr/>
        </p:nvGrpSpPr>
        <p:grpSpPr>
          <a:xfrm>
            <a:off x="1093586" y="3179067"/>
            <a:ext cx="6298876" cy="2725129"/>
            <a:chOff x="1093586" y="3179067"/>
            <a:chExt cx="6298876" cy="2725129"/>
          </a:xfrm>
        </p:grpSpPr>
        <p:sp>
          <p:nvSpPr>
            <p:cNvPr id="18" name="Smiley Face 17"/>
            <p:cNvSpPr/>
            <p:nvPr/>
          </p:nvSpPr>
          <p:spPr>
            <a:xfrm>
              <a:off x="2315705" y="3179067"/>
              <a:ext cx="393700" cy="388158"/>
            </a:xfrm>
            <a:prstGeom prst="smileyFac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0" name="TextBox 19"/>
            <p:cNvSpPr txBox="1"/>
            <p:nvPr/>
          </p:nvSpPr>
          <p:spPr>
            <a:xfrm>
              <a:off x="1093586" y="3319490"/>
              <a:ext cx="1253869" cy="707886"/>
            </a:xfrm>
            <a:prstGeom prst="rect">
              <a:avLst/>
            </a:prstGeom>
            <a:noFill/>
          </p:spPr>
          <p:txBody>
            <a:bodyPr wrap="none" rtlCol="0">
              <a:spAutoFit/>
            </a:bodyPr>
            <a:lstStyle/>
            <a:p>
              <a:r>
                <a:rPr lang="en-US" dirty="0" smtClean="0">
                  <a:latin typeface="Arial" charset="0"/>
                  <a:ea typeface="Arial" charset="0"/>
                  <a:cs typeface="Arial" charset="0"/>
                </a:rPr>
                <a:t>“Deposit</a:t>
              </a:r>
            </a:p>
            <a:p>
              <a:r>
                <a:rPr lang="en-US" dirty="0" smtClean="0">
                  <a:latin typeface="Arial" charset="0"/>
                  <a:ea typeface="Arial" charset="0"/>
                  <a:cs typeface="Arial" charset="0"/>
                </a:rPr>
                <a:t>$100”</a:t>
              </a:r>
            </a:p>
          </p:txBody>
        </p:sp>
        <p:sp>
          <p:nvSpPr>
            <p:cNvPr id="24" name="TextBox 23"/>
            <p:cNvSpPr txBox="1"/>
            <p:nvPr/>
          </p:nvSpPr>
          <p:spPr>
            <a:xfrm>
              <a:off x="6339289" y="5196310"/>
              <a:ext cx="1053173" cy="707886"/>
            </a:xfrm>
            <a:prstGeom prst="rect">
              <a:avLst/>
            </a:prstGeom>
            <a:noFill/>
          </p:spPr>
          <p:txBody>
            <a:bodyPr wrap="none" lIns="0" rIns="0" rtlCol="0">
              <a:spAutoFit/>
            </a:bodyPr>
            <a:lstStyle/>
            <a:p>
              <a:r>
                <a:rPr lang="en-US" dirty="0" smtClean="0">
                  <a:latin typeface="Arial" charset="0"/>
                  <a:ea typeface="Arial" charset="0"/>
                  <a:cs typeface="Arial" charset="0"/>
                </a:rPr>
                <a:t>“Pay 1%</a:t>
              </a:r>
            </a:p>
            <a:p>
              <a:r>
                <a:rPr lang="en-US" dirty="0" smtClean="0">
                  <a:latin typeface="Arial" charset="0"/>
                  <a:ea typeface="Arial" charset="0"/>
                  <a:cs typeface="Arial" charset="0"/>
                </a:rPr>
                <a:t>interest”</a:t>
              </a:r>
            </a:p>
          </p:txBody>
        </p:sp>
        <p:sp>
          <p:nvSpPr>
            <p:cNvPr id="19" name="Smiley Face 18"/>
            <p:cNvSpPr/>
            <p:nvPr/>
          </p:nvSpPr>
          <p:spPr>
            <a:xfrm>
              <a:off x="5838706" y="5194163"/>
              <a:ext cx="393700" cy="388158"/>
            </a:xfrm>
            <a:prstGeom prst="smileyFac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grpSp>
      <p:sp>
        <p:nvSpPr>
          <p:cNvPr id="41" name="TextBox 40"/>
          <p:cNvSpPr txBox="1"/>
          <p:nvPr/>
        </p:nvSpPr>
        <p:spPr>
          <a:xfrm>
            <a:off x="1179261" y="4261481"/>
            <a:ext cx="968535" cy="400110"/>
          </a:xfrm>
          <a:prstGeom prst="rect">
            <a:avLst/>
          </a:prstGeom>
          <a:noFill/>
        </p:spPr>
        <p:txBody>
          <a:bodyPr wrap="none" rtlCol="0">
            <a:spAutoFit/>
          </a:bodyPr>
          <a:lstStyle/>
          <a:p>
            <a:r>
              <a:rPr lang="en-US" dirty="0" smtClean="0">
                <a:latin typeface="Arial" charset="0"/>
                <a:ea typeface="Arial" charset="0"/>
                <a:cs typeface="Arial" charset="0"/>
              </a:rPr>
              <a:t>$1,000</a:t>
            </a:r>
          </a:p>
        </p:txBody>
      </p:sp>
      <p:sp>
        <p:nvSpPr>
          <p:cNvPr id="42" name="TextBox 41"/>
          <p:cNvSpPr txBox="1"/>
          <p:nvPr/>
        </p:nvSpPr>
        <p:spPr>
          <a:xfrm>
            <a:off x="7027199" y="3974985"/>
            <a:ext cx="968535" cy="400110"/>
          </a:xfrm>
          <a:prstGeom prst="rect">
            <a:avLst/>
          </a:prstGeom>
          <a:noFill/>
        </p:spPr>
        <p:txBody>
          <a:bodyPr wrap="none" rtlCol="0">
            <a:spAutoFit/>
          </a:bodyPr>
          <a:lstStyle/>
          <a:p>
            <a:r>
              <a:rPr lang="en-US" dirty="0" smtClean="0">
                <a:latin typeface="Arial" charset="0"/>
                <a:ea typeface="Arial" charset="0"/>
                <a:cs typeface="Arial" charset="0"/>
              </a:rPr>
              <a:t>$1,000</a:t>
            </a:r>
          </a:p>
        </p:txBody>
      </p:sp>
      <p:sp>
        <p:nvSpPr>
          <p:cNvPr id="45" name="TextBox 44"/>
          <p:cNvSpPr txBox="1"/>
          <p:nvPr/>
        </p:nvSpPr>
        <p:spPr>
          <a:xfrm>
            <a:off x="1183158" y="4661591"/>
            <a:ext cx="968535" cy="400110"/>
          </a:xfrm>
          <a:prstGeom prst="rect">
            <a:avLst/>
          </a:prstGeom>
          <a:noFill/>
        </p:spPr>
        <p:txBody>
          <a:bodyPr wrap="none" rtlCol="0">
            <a:spAutoFit/>
          </a:bodyPr>
          <a:lstStyle/>
          <a:p>
            <a:r>
              <a:rPr lang="en-US" dirty="0" smtClean="0">
                <a:solidFill>
                  <a:srgbClr val="FF0000"/>
                </a:solidFill>
                <a:latin typeface="Arial" charset="0"/>
                <a:ea typeface="Arial" charset="0"/>
                <a:cs typeface="Arial" charset="0"/>
              </a:rPr>
              <a:t>$1,100</a:t>
            </a:r>
          </a:p>
        </p:txBody>
      </p:sp>
      <p:sp>
        <p:nvSpPr>
          <p:cNvPr id="46" name="TextBox 45"/>
          <p:cNvSpPr txBox="1"/>
          <p:nvPr/>
        </p:nvSpPr>
        <p:spPr>
          <a:xfrm>
            <a:off x="1193367" y="5063861"/>
            <a:ext cx="940322" cy="400110"/>
          </a:xfrm>
          <a:prstGeom prst="rect">
            <a:avLst/>
          </a:prstGeom>
          <a:noFill/>
        </p:spPr>
        <p:txBody>
          <a:bodyPr wrap="none" rtlCol="0">
            <a:spAutoFit/>
          </a:bodyPr>
          <a:lstStyle/>
          <a:p>
            <a:r>
              <a:rPr lang="en-US" dirty="0" smtClean="0">
                <a:solidFill>
                  <a:srgbClr val="FF0000"/>
                </a:solidFill>
                <a:latin typeface="Arial" charset="0"/>
                <a:ea typeface="Arial" charset="0"/>
                <a:cs typeface="Arial" charset="0"/>
              </a:rPr>
              <a:t>$1,111</a:t>
            </a:r>
          </a:p>
        </p:txBody>
      </p:sp>
      <p:sp>
        <p:nvSpPr>
          <p:cNvPr id="47" name="TextBox 46"/>
          <p:cNvSpPr txBox="1"/>
          <p:nvPr/>
        </p:nvSpPr>
        <p:spPr>
          <a:xfrm>
            <a:off x="7027198" y="4379962"/>
            <a:ext cx="968535" cy="400110"/>
          </a:xfrm>
          <a:prstGeom prst="rect">
            <a:avLst/>
          </a:prstGeom>
          <a:noFill/>
        </p:spPr>
        <p:txBody>
          <a:bodyPr wrap="none" rtlCol="0">
            <a:spAutoFit/>
          </a:bodyPr>
          <a:lstStyle/>
          <a:p>
            <a:r>
              <a:rPr lang="en-US" smtClean="0">
                <a:solidFill>
                  <a:srgbClr val="FF0000"/>
                </a:solidFill>
                <a:latin typeface="Arial" charset="0"/>
                <a:ea typeface="Arial" charset="0"/>
                <a:cs typeface="Arial" charset="0"/>
              </a:rPr>
              <a:t>$1,010</a:t>
            </a:r>
            <a:endParaRPr lang="en-US" dirty="0" smtClean="0">
              <a:solidFill>
                <a:srgbClr val="FF0000"/>
              </a:solidFill>
              <a:latin typeface="Arial" charset="0"/>
              <a:ea typeface="Arial" charset="0"/>
              <a:cs typeface="Arial" charset="0"/>
            </a:endParaRPr>
          </a:p>
        </p:txBody>
      </p:sp>
      <p:sp>
        <p:nvSpPr>
          <p:cNvPr id="48" name="TextBox 47"/>
          <p:cNvSpPr txBox="1"/>
          <p:nvPr/>
        </p:nvSpPr>
        <p:spPr>
          <a:xfrm>
            <a:off x="7034251" y="4780072"/>
            <a:ext cx="954428" cy="400110"/>
          </a:xfrm>
          <a:prstGeom prst="rect">
            <a:avLst/>
          </a:prstGeom>
          <a:noFill/>
        </p:spPr>
        <p:txBody>
          <a:bodyPr wrap="none" rtlCol="0">
            <a:spAutoFit/>
          </a:bodyPr>
          <a:lstStyle/>
          <a:p>
            <a:r>
              <a:rPr lang="en-US" dirty="0" smtClean="0">
                <a:solidFill>
                  <a:srgbClr val="FF0000"/>
                </a:solidFill>
                <a:latin typeface="Arial" charset="0"/>
                <a:ea typeface="Arial" charset="0"/>
                <a:cs typeface="Arial" charset="0"/>
              </a:rPr>
              <a:t>$1,110</a:t>
            </a:r>
          </a:p>
        </p:txBody>
      </p:sp>
      <p:sp>
        <p:nvSpPr>
          <p:cNvPr id="4" name="Rectangle 3"/>
          <p:cNvSpPr/>
          <p:nvPr/>
        </p:nvSpPr>
        <p:spPr>
          <a:xfrm>
            <a:off x="1720520" y="3215166"/>
            <a:ext cx="5617592" cy="1438088"/>
          </a:xfrm>
          <a:prstGeom prst="rect">
            <a:avLst/>
          </a:prstGeom>
          <a:solidFill>
            <a:schemeClr val="accent6">
              <a:lumMod val="20000"/>
              <a:lumOff val="80000"/>
            </a:schemeClr>
          </a:solidFill>
          <a:ln w="28575">
            <a:solidFill>
              <a:schemeClr val="tx1"/>
            </a:solidFill>
            <a:prstDash val="sysDash"/>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91440" rIns="91440" bIns="182880" numCol="1" spcCol="0" rtlCol="0" fromWordArt="0" anchor="ctr" anchorCtr="0" forceAA="0" compatLnSpc="1">
            <a:prstTxWarp prst="textNoShape">
              <a:avLst/>
            </a:prstTxWarp>
            <a:noAutofit/>
          </a:bodyPr>
          <a:lstStyle/>
          <a:p>
            <a:r>
              <a:rPr lang="en-US" sz="3200" dirty="0" smtClean="0">
                <a:solidFill>
                  <a:srgbClr val="FF0000"/>
                </a:solidFill>
              </a:rPr>
              <a:t>Inconsistent replicas!</a:t>
            </a:r>
          </a:p>
          <a:p>
            <a:r>
              <a:rPr lang="en-US" sz="2400" b="0" dirty="0" smtClean="0">
                <a:solidFill>
                  <a:schemeClr val="tx1"/>
                </a:solidFill>
              </a:rPr>
              <a:t>Updates </a:t>
            </a:r>
            <a:r>
              <a:rPr lang="en-US" sz="2400" b="0" dirty="0">
                <a:solidFill>
                  <a:schemeClr val="tx1"/>
                </a:solidFill>
              </a:rPr>
              <a:t>should have been performed </a:t>
            </a:r>
            <a:r>
              <a:rPr lang="en-US" sz="2400" dirty="0">
                <a:solidFill>
                  <a:schemeClr val="accent3">
                    <a:lumMod val="50000"/>
                  </a:schemeClr>
                </a:solidFill>
              </a:rPr>
              <a:t>in the same order </a:t>
            </a:r>
            <a:r>
              <a:rPr lang="en-US" sz="2400" b="0" dirty="0">
                <a:solidFill>
                  <a:schemeClr val="tx1"/>
                </a:solidFill>
              </a:rPr>
              <a:t>at each </a:t>
            </a:r>
            <a:r>
              <a:rPr lang="en-US" sz="2400" b="0" dirty="0" smtClean="0">
                <a:solidFill>
                  <a:schemeClr val="tx1"/>
                </a:solidFill>
              </a:rPr>
              <a:t>copy</a:t>
            </a:r>
            <a:endParaRPr lang="en-US" sz="2400" b="0" dirty="0">
              <a:solidFill>
                <a:schemeClr val="tx1"/>
              </a:solidFill>
            </a:endParaRPr>
          </a:p>
        </p:txBody>
      </p:sp>
      <p:sp>
        <p:nvSpPr>
          <p:cNvPr id="6" name="Slide Number Placeholder 5"/>
          <p:cNvSpPr>
            <a:spLocks noGrp="1"/>
          </p:cNvSpPr>
          <p:nvPr>
            <p:ph type="sldNum" sz="quarter" idx="12"/>
          </p:nvPr>
        </p:nvSpPr>
        <p:spPr/>
        <p:txBody>
          <a:bodyPr/>
          <a:lstStyle/>
          <a:p>
            <a:pPr>
              <a:defRPr/>
            </a:pPr>
            <a:fld id="{729111C5-E04E-4942-8174-12BB645D56A6}" type="slidenum">
              <a:rPr lang="en-US" smtClean="0"/>
              <a:pPr>
                <a:defRPr/>
              </a:pPr>
              <a:t>22</a:t>
            </a:fld>
            <a:endParaRPr lang="en-US"/>
          </a:p>
        </p:txBody>
      </p:sp>
    </p:spTree>
    <p:extLst>
      <p:ext uri="{BB962C8B-B14F-4D97-AF65-F5344CB8AC3E}">
        <p14:creationId xmlns:p14="http://schemas.microsoft.com/office/powerpoint/2010/main" val="11114097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4" fill="hold" nodeType="clickEffect">
                                  <p:stCondLst>
                                    <p:cond delay="0"/>
                                  </p:stCondLst>
                                  <p:childTnLst>
                                    <p:set>
                                      <p:cBhvr>
                                        <p:cTn id="10" dur="1" fill="hold">
                                          <p:stCondLst>
                                            <p:cond delay="0"/>
                                          </p:stCondLst>
                                        </p:cTn>
                                        <p:tgtEl>
                                          <p:spTgt spid="29"/>
                                        </p:tgtEl>
                                        <p:attrNameLst>
                                          <p:attrName>style.visibility</p:attrName>
                                        </p:attrNameLst>
                                      </p:cBhvr>
                                      <p:to>
                                        <p:strVal val="visible"/>
                                      </p:to>
                                    </p:set>
                                    <p:animEffect transition="in" filter="wipe(down)">
                                      <p:cBhvr>
                                        <p:cTn id="11" dur="500"/>
                                        <p:tgtEl>
                                          <p:spTgt spid="29"/>
                                        </p:tgtEl>
                                      </p:cBhvr>
                                    </p:animEffect>
                                  </p:childTnLst>
                                </p:cTn>
                              </p:par>
                              <p:par>
                                <p:cTn id="12" presetID="22" presetClass="entr" presetSubtype="1" fill="hold" nodeType="withEffect">
                                  <p:stCondLst>
                                    <p:cond delay="0"/>
                                  </p:stCondLst>
                                  <p:childTnLst>
                                    <p:set>
                                      <p:cBhvr>
                                        <p:cTn id="13" dur="1" fill="hold">
                                          <p:stCondLst>
                                            <p:cond delay="0"/>
                                          </p:stCondLst>
                                        </p:cTn>
                                        <p:tgtEl>
                                          <p:spTgt spid="22"/>
                                        </p:tgtEl>
                                        <p:attrNameLst>
                                          <p:attrName>style.visibility</p:attrName>
                                        </p:attrNameLst>
                                      </p:cBhvr>
                                      <p:to>
                                        <p:strVal val="visible"/>
                                      </p:to>
                                    </p:set>
                                    <p:animEffect transition="in" filter="wipe(up)">
                                      <p:cBhvr>
                                        <p:cTn id="14" dur="500"/>
                                        <p:tgtEl>
                                          <p:spTgt spid="22"/>
                                        </p:tgtEl>
                                      </p:cBhvr>
                                    </p:animEffect>
                                  </p:childTnLst>
                                </p:cTn>
                              </p:par>
                            </p:childTnLst>
                          </p:cTn>
                        </p:par>
                        <p:par>
                          <p:cTn id="15" fill="hold">
                            <p:stCondLst>
                              <p:cond delay="500"/>
                            </p:stCondLst>
                            <p:childTnLst>
                              <p:par>
                                <p:cTn id="16" presetID="3" presetClass="emph" presetSubtype="2" fill="hold" grpId="0" nodeType="afterEffect">
                                  <p:stCondLst>
                                    <p:cond delay="0"/>
                                  </p:stCondLst>
                                  <p:childTnLst>
                                    <p:animClr clrSpc="rgb" dir="cw">
                                      <p:cBhvr override="childStyle">
                                        <p:cTn id="17" dur="500" fill="hold"/>
                                        <p:tgtEl>
                                          <p:spTgt spid="41"/>
                                        </p:tgtEl>
                                        <p:attrNameLst>
                                          <p:attrName>style.color</p:attrName>
                                        </p:attrNameLst>
                                      </p:cBhvr>
                                      <p:to>
                                        <a:srgbClr val="C1C1C1"/>
                                      </p:to>
                                    </p:animClr>
                                  </p:childTnLst>
                                </p:cTn>
                              </p:par>
                              <p:par>
                                <p:cTn id="18" presetID="3" presetClass="emph" presetSubtype="2" fill="hold" grpId="0" nodeType="withEffect">
                                  <p:stCondLst>
                                    <p:cond delay="0"/>
                                  </p:stCondLst>
                                  <p:childTnLst>
                                    <p:animClr clrSpc="rgb" dir="cw">
                                      <p:cBhvr override="childStyle">
                                        <p:cTn id="19" dur="500" fill="hold"/>
                                        <p:tgtEl>
                                          <p:spTgt spid="42"/>
                                        </p:tgtEl>
                                        <p:attrNameLst>
                                          <p:attrName>style.color</p:attrName>
                                        </p:attrNameLst>
                                      </p:cBhvr>
                                      <p:to>
                                        <a:srgbClr val="C1C1C1"/>
                                      </p:to>
                                    </p:animClr>
                                  </p:childTnLst>
                                </p:cTn>
                              </p:par>
                              <p:par>
                                <p:cTn id="20" presetID="1" presetClass="entr" presetSubtype="0" fill="hold" grpId="0" nodeType="withEffect">
                                  <p:stCondLst>
                                    <p:cond delay="0"/>
                                  </p:stCondLst>
                                  <p:childTnLst>
                                    <p:set>
                                      <p:cBhvr>
                                        <p:cTn id="21" dur="1" fill="hold">
                                          <p:stCondLst>
                                            <p:cond delay="0"/>
                                          </p:stCondLst>
                                        </p:cTn>
                                        <p:tgtEl>
                                          <p:spTgt spid="45"/>
                                        </p:tgtEl>
                                        <p:attrNameLst>
                                          <p:attrName>style.visibility</p:attrName>
                                        </p:attrNameLst>
                                      </p:cBhvr>
                                      <p:to>
                                        <p:strVal val="visible"/>
                                      </p:to>
                                    </p:set>
                                  </p:childTnLst>
                                </p:cTn>
                              </p:par>
                              <p:par>
                                <p:cTn id="22" presetID="1" presetClass="entr" presetSubtype="0" fill="hold" grpId="0" nodeType="withEffect">
                                  <p:stCondLst>
                                    <p:cond delay="0"/>
                                  </p:stCondLst>
                                  <p:childTnLst>
                                    <p:set>
                                      <p:cBhvr>
                                        <p:cTn id="23" dur="1" fill="hold">
                                          <p:stCondLst>
                                            <p:cond delay="0"/>
                                          </p:stCondLst>
                                        </p:cTn>
                                        <p:tgtEl>
                                          <p:spTgt spid="47"/>
                                        </p:tgtEl>
                                        <p:attrNameLst>
                                          <p:attrName>style.visibility</p:attrName>
                                        </p:attrNameLst>
                                      </p:cBhvr>
                                      <p:to>
                                        <p:strVal val="visible"/>
                                      </p:to>
                                    </p:set>
                                  </p:childTnLst>
                                </p:cTn>
                              </p:par>
                              <p:par>
                                <p:cTn id="24" presetID="22" presetClass="entr" presetSubtype="8" fill="hold"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wipe(left)">
                                      <p:cBhvr>
                                        <p:cTn id="26" dur="5000"/>
                                        <p:tgtEl>
                                          <p:spTgt spid="26"/>
                                        </p:tgtEl>
                                      </p:cBhvr>
                                    </p:animEffect>
                                  </p:childTnLst>
                                </p:cTn>
                              </p:par>
                              <p:par>
                                <p:cTn id="27" presetID="22" presetClass="entr" presetSubtype="2" fill="hold"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wipe(right)">
                                      <p:cBhvr>
                                        <p:cTn id="29" dur="5000"/>
                                        <p:tgtEl>
                                          <p:spTgt spid="32"/>
                                        </p:tgtEl>
                                      </p:cBhvr>
                                    </p:animEffect>
                                  </p:childTnLst>
                                </p:cTn>
                              </p:par>
                            </p:childTnLst>
                          </p:cTn>
                        </p:par>
                        <p:par>
                          <p:cTn id="30" fill="hold">
                            <p:stCondLst>
                              <p:cond delay="5500"/>
                            </p:stCondLst>
                            <p:childTnLst>
                              <p:par>
                                <p:cTn id="31" presetID="3" presetClass="emph" presetSubtype="2" fill="hold" grpId="1" nodeType="afterEffect">
                                  <p:stCondLst>
                                    <p:cond delay="0"/>
                                  </p:stCondLst>
                                  <p:childTnLst>
                                    <p:animClr clrSpc="rgb" dir="cw">
                                      <p:cBhvr override="childStyle">
                                        <p:cTn id="32" dur="500" fill="hold"/>
                                        <p:tgtEl>
                                          <p:spTgt spid="45"/>
                                        </p:tgtEl>
                                        <p:attrNameLst>
                                          <p:attrName>style.color</p:attrName>
                                        </p:attrNameLst>
                                      </p:cBhvr>
                                      <p:to>
                                        <a:srgbClr val="C1C1C1"/>
                                      </p:to>
                                    </p:animClr>
                                  </p:childTnLst>
                                </p:cTn>
                              </p:par>
                              <p:par>
                                <p:cTn id="33" presetID="3" presetClass="emph" presetSubtype="2" fill="hold" grpId="1" nodeType="withEffect">
                                  <p:stCondLst>
                                    <p:cond delay="0"/>
                                  </p:stCondLst>
                                  <p:childTnLst>
                                    <p:animClr clrSpc="rgb" dir="cw">
                                      <p:cBhvr override="childStyle">
                                        <p:cTn id="34" dur="500" fill="hold"/>
                                        <p:tgtEl>
                                          <p:spTgt spid="47"/>
                                        </p:tgtEl>
                                        <p:attrNameLst>
                                          <p:attrName>style.color</p:attrName>
                                        </p:attrNameLst>
                                      </p:cBhvr>
                                      <p:to>
                                        <a:srgbClr val="C1C1C1"/>
                                      </p:to>
                                    </p:animClr>
                                  </p:childTnLst>
                                </p:cTn>
                              </p:par>
                              <p:par>
                                <p:cTn id="35" presetID="1" presetClass="entr" presetSubtype="0" fill="hold" grpId="0" nodeType="withEffect">
                                  <p:stCondLst>
                                    <p:cond delay="0"/>
                                  </p:stCondLst>
                                  <p:childTnLst>
                                    <p:set>
                                      <p:cBhvr>
                                        <p:cTn id="36" dur="1" fill="hold">
                                          <p:stCondLst>
                                            <p:cond delay="0"/>
                                          </p:stCondLst>
                                        </p:cTn>
                                        <p:tgtEl>
                                          <p:spTgt spid="48"/>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6"/>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5" grpId="0"/>
      <p:bldP spid="45" grpId="1"/>
      <p:bldP spid="46" grpId="0"/>
      <p:bldP spid="47" grpId="0"/>
      <p:bldP spid="47" grpId="1"/>
      <p:bldP spid="48" grpId="0"/>
      <p:bldP spid="4"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7" name="Rectangle 2"/>
          <p:cNvSpPr>
            <a:spLocks noGrp="1" noChangeArrowheads="1"/>
          </p:cNvSpPr>
          <p:nvPr>
            <p:ph type="title"/>
          </p:nvPr>
        </p:nvSpPr>
        <p:spPr/>
        <p:txBody>
          <a:bodyPr/>
          <a:lstStyle/>
          <a:p>
            <a:pPr eaLnBrk="1" hangingPunct="1"/>
            <a:r>
              <a:rPr lang="en-US" altLang="en-US" dirty="0" smtClean="0"/>
              <a:t>Idea: </a:t>
            </a:r>
            <a:r>
              <a:rPr lang="en-US" altLang="en-US" i="1" dirty="0" smtClean="0"/>
              <a:t>Logical</a:t>
            </a:r>
            <a:r>
              <a:rPr lang="en-US" altLang="en-US" dirty="0" smtClean="0"/>
              <a:t> clocks</a:t>
            </a:r>
            <a:endParaRPr lang="en-US" altLang="en-US" dirty="0"/>
          </a:p>
        </p:txBody>
      </p:sp>
      <p:sp>
        <p:nvSpPr>
          <p:cNvPr id="24578" name="Rectangle 3"/>
          <p:cNvSpPr>
            <a:spLocks noGrp="1" noChangeArrowheads="1"/>
          </p:cNvSpPr>
          <p:nvPr>
            <p:ph type="body" idx="1"/>
          </p:nvPr>
        </p:nvSpPr>
        <p:spPr>
          <a:xfrm>
            <a:off x="152400" y="1678676"/>
            <a:ext cx="8763000" cy="1842446"/>
          </a:xfrm>
        </p:spPr>
        <p:txBody>
          <a:bodyPr/>
          <a:lstStyle/>
          <a:p>
            <a:pPr eaLnBrk="1" hangingPunct="1"/>
            <a:endParaRPr lang="en-US" altLang="en-US" dirty="0" smtClean="0"/>
          </a:p>
          <a:p>
            <a:pPr eaLnBrk="1" hangingPunct="1"/>
            <a:r>
              <a:rPr lang="en-US" altLang="en-US" dirty="0" smtClean="0"/>
              <a:t>Landmark 1978 paper by Leslie Lamport</a:t>
            </a:r>
          </a:p>
          <a:p>
            <a:pPr eaLnBrk="1" hangingPunct="1"/>
            <a:endParaRPr lang="en-US" altLang="en-US" dirty="0"/>
          </a:p>
          <a:p>
            <a:pPr eaLnBrk="1" hangingPunct="1"/>
            <a:r>
              <a:rPr lang="en-US" altLang="en-US" b="1" dirty="0" smtClean="0"/>
              <a:t>Insight:</a:t>
            </a:r>
            <a:r>
              <a:rPr lang="en-US" altLang="en-US" dirty="0" smtClean="0"/>
              <a:t> only the </a:t>
            </a:r>
            <a:r>
              <a:rPr lang="en-US" altLang="en-US" b="1" dirty="0" smtClean="0">
                <a:solidFill>
                  <a:schemeClr val="accent6">
                    <a:lumMod val="75000"/>
                  </a:schemeClr>
                </a:solidFill>
              </a:rPr>
              <a:t>events themselves </a:t>
            </a:r>
            <a:r>
              <a:rPr lang="en-US" altLang="en-US" dirty="0" smtClean="0"/>
              <a:t>matter </a:t>
            </a:r>
          </a:p>
          <a:p>
            <a:pPr lvl="1" eaLnBrk="1" hangingPunct="1"/>
            <a:endParaRPr lang="en-US" altLang="en-US" dirty="0" smtClean="0"/>
          </a:p>
        </p:txBody>
      </p:sp>
      <p:pic>
        <p:nvPicPr>
          <p:cNvPr id="5" name="Picture 4"/>
          <p:cNvPicPr>
            <a:picLocks noChangeAspect="1"/>
          </p:cNvPicPr>
          <p:nvPr/>
        </p:nvPicPr>
        <p:blipFill>
          <a:blip r:embed="rId2"/>
          <a:stretch>
            <a:fillRect/>
          </a:stretch>
        </p:blipFill>
        <p:spPr>
          <a:xfrm>
            <a:off x="7094232" y="1531917"/>
            <a:ext cx="1821168" cy="2317008"/>
          </a:xfrm>
          <a:prstGeom prst="rect">
            <a:avLst/>
          </a:prstGeom>
        </p:spPr>
      </p:pic>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23</a:t>
            </a:fld>
            <a:endParaRPr lang="en-US"/>
          </a:p>
        </p:txBody>
      </p:sp>
      <p:sp>
        <p:nvSpPr>
          <p:cNvPr id="8" name="Rectangle 7"/>
          <p:cNvSpPr/>
          <p:nvPr/>
        </p:nvSpPr>
        <p:spPr>
          <a:xfrm>
            <a:off x="757451" y="4443917"/>
            <a:ext cx="7704161" cy="1649807"/>
          </a:xfrm>
          <a:prstGeom prst="rect">
            <a:avLst/>
          </a:prstGeom>
          <a:solidFill>
            <a:schemeClr val="accent3">
              <a:lumMod val="20000"/>
              <a:lumOff val="80000"/>
            </a:schemeClr>
          </a:solidFill>
          <a:ln w="28575">
            <a:solidFill>
              <a:schemeClr val="tx1"/>
            </a:solidFill>
            <a:prstDash val="sysDash"/>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91440" rIns="457200" bIns="182880" numCol="1" spcCol="0" rtlCol="0" fromWordArt="0" anchor="ctr" anchorCtr="0" forceAA="0" compatLnSpc="1">
            <a:prstTxWarp prst="textNoShape">
              <a:avLst/>
            </a:prstTxWarp>
            <a:noAutofit/>
          </a:bodyPr>
          <a:lstStyle/>
          <a:p>
            <a:pPr lvl="1" defTabSz="457200">
              <a:lnSpc>
                <a:spcPct val="80000"/>
              </a:lnSpc>
              <a:spcBef>
                <a:spcPct val="20000"/>
              </a:spcBef>
            </a:pPr>
            <a:r>
              <a:rPr lang="en-US" altLang="en-US" sz="3200" spc="-50" dirty="0" smtClean="0">
                <a:solidFill>
                  <a:prstClr val="black"/>
                </a:solidFill>
                <a:ea typeface="ＭＳ Ｐゴシック" pitchFamily="-1" charset="-128"/>
              </a:rPr>
              <a:t>Idea: Disregard </a:t>
            </a:r>
            <a:r>
              <a:rPr lang="en-US" altLang="en-US" sz="3200" b="0" spc="-50" dirty="0">
                <a:solidFill>
                  <a:prstClr val="black"/>
                </a:solidFill>
                <a:ea typeface="ＭＳ Ｐゴシック" pitchFamily="-1" charset="-128"/>
              </a:rPr>
              <a:t>the precise clock </a:t>
            </a:r>
            <a:r>
              <a:rPr lang="en-US" altLang="en-US" sz="3200" b="0" spc="-50" dirty="0" smtClean="0">
                <a:solidFill>
                  <a:prstClr val="black"/>
                </a:solidFill>
                <a:ea typeface="ＭＳ Ｐゴシック" pitchFamily="-1" charset="-128"/>
              </a:rPr>
              <a:t>time</a:t>
            </a:r>
          </a:p>
          <a:p>
            <a:pPr lvl="1" defTabSz="457200">
              <a:lnSpc>
                <a:spcPct val="80000"/>
              </a:lnSpc>
              <a:spcBef>
                <a:spcPct val="20000"/>
              </a:spcBef>
            </a:pPr>
            <a:r>
              <a:rPr lang="en-US" altLang="en-US" sz="2800" b="0" spc="-50" dirty="0" smtClean="0">
                <a:solidFill>
                  <a:prstClr val="black"/>
                </a:solidFill>
                <a:ea typeface="ＭＳ Ｐゴシック" pitchFamily="-1" charset="-128"/>
              </a:rPr>
              <a:t>Instead</a:t>
            </a:r>
            <a:r>
              <a:rPr lang="en-US" altLang="en-US" sz="2800" b="0" spc="-50" dirty="0">
                <a:solidFill>
                  <a:prstClr val="black"/>
                </a:solidFill>
                <a:ea typeface="ＭＳ Ｐゴシック" pitchFamily="-1" charset="-128"/>
              </a:rPr>
              <a:t>, </a:t>
            </a:r>
            <a:r>
              <a:rPr lang="en-US" altLang="en-US" sz="2800" b="0" spc="-50" dirty="0" smtClean="0">
                <a:solidFill>
                  <a:prstClr val="black"/>
                </a:solidFill>
                <a:ea typeface="ＭＳ Ｐゴシック" pitchFamily="-1" charset="-128"/>
              </a:rPr>
              <a:t>capture </a:t>
            </a:r>
            <a:r>
              <a:rPr lang="en-US" altLang="en-US" sz="2800" spc="-50" dirty="0">
                <a:solidFill>
                  <a:srgbClr val="F79646">
                    <a:lumMod val="75000"/>
                  </a:srgbClr>
                </a:solidFill>
                <a:ea typeface="ＭＳ Ｐゴシック" pitchFamily="-1" charset="-128"/>
              </a:rPr>
              <a:t>just</a:t>
            </a:r>
            <a:r>
              <a:rPr lang="en-US" altLang="en-US" sz="2800" b="0" spc="-50" dirty="0">
                <a:solidFill>
                  <a:srgbClr val="F79646">
                    <a:lumMod val="75000"/>
                  </a:srgbClr>
                </a:solidFill>
                <a:ea typeface="ＭＳ Ｐゴシック" pitchFamily="-1" charset="-128"/>
              </a:rPr>
              <a:t> </a:t>
            </a:r>
            <a:r>
              <a:rPr lang="en-US" altLang="en-US" sz="2800" b="0" spc="-50" dirty="0">
                <a:solidFill>
                  <a:prstClr val="black"/>
                </a:solidFill>
                <a:ea typeface="ＭＳ Ｐゴシック" pitchFamily="-1" charset="-128"/>
              </a:rPr>
              <a:t>a </a:t>
            </a:r>
            <a:r>
              <a:rPr lang="en-US" altLang="en-US" sz="2800" spc="-50" dirty="0">
                <a:solidFill>
                  <a:prstClr val="black"/>
                </a:solidFill>
                <a:ea typeface="ＭＳ Ｐゴシック" pitchFamily="-1" charset="-128"/>
              </a:rPr>
              <a:t>“</a:t>
            </a:r>
            <a:r>
              <a:rPr lang="en-US" altLang="ja-JP" sz="2800" spc="-50" dirty="0">
                <a:solidFill>
                  <a:prstClr val="black"/>
                </a:solidFill>
                <a:ea typeface="ＭＳ Ｐゴシック" pitchFamily="-1" charset="-128"/>
              </a:rPr>
              <a:t>happens </a:t>
            </a:r>
            <a:r>
              <a:rPr lang="en-US" altLang="ja-JP" sz="2800" spc="-50" dirty="0" smtClean="0">
                <a:solidFill>
                  <a:prstClr val="black"/>
                </a:solidFill>
                <a:ea typeface="ＭＳ Ｐゴシック" pitchFamily="-1" charset="-128"/>
              </a:rPr>
              <a:t>before” </a:t>
            </a:r>
            <a:r>
              <a:rPr lang="en-US" altLang="ja-JP" sz="2800" b="0" spc="-50" dirty="0" smtClean="0">
                <a:solidFill>
                  <a:prstClr val="black"/>
                </a:solidFill>
                <a:ea typeface="ＭＳ Ｐゴシック" pitchFamily="-1" charset="-128"/>
              </a:rPr>
              <a:t>relationship </a:t>
            </a:r>
            <a:r>
              <a:rPr lang="en-US" altLang="ja-JP" sz="2800" b="0" spc="-50" dirty="0">
                <a:solidFill>
                  <a:prstClr val="black"/>
                </a:solidFill>
                <a:ea typeface="ＭＳ Ｐゴシック" pitchFamily="-1" charset="-128"/>
              </a:rPr>
              <a:t>between a pair of events</a:t>
            </a:r>
          </a:p>
        </p:txBody>
      </p:sp>
    </p:spTree>
    <p:extLst>
      <p:ext uri="{BB962C8B-B14F-4D97-AF65-F5344CB8AC3E}">
        <p14:creationId xmlns:p14="http://schemas.microsoft.com/office/powerpoint/2010/main" val="14580770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8">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574405"/>
          </a:xfrm>
        </p:spPr>
        <p:txBody>
          <a:bodyPr>
            <a:normAutofit/>
          </a:bodyPr>
          <a:lstStyle/>
          <a:p>
            <a:r>
              <a:rPr lang="en-GB" altLang="en-US" dirty="0" smtClean="0"/>
              <a:t>Consider three processes: </a:t>
            </a:r>
            <a:r>
              <a:rPr lang="en-GB" altLang="en-US" b="1" dirty="0" smtClean="0"/>
              <a:t>P1</a:t>
            </a:r>
            <a:r>
              <a:rPr lang="en-GB" altLang="en-US" dirty="0" smtClean="0"/>
              <a:t>, </a:t>
            </a:r>
            <a:r>
              <a:rPr lang="en-GB" altLang="en-US" b="1" dirty="0" smtClean="0"/>
              <a:t>P2</a:t>
            </a:r>
            <a:r>
              <a:rPr lang="en-GB" altLang="en-US" dirty="0" smtClean="0"/>
              <a:t>, and </a:t>
            </a:r>
            <a:r>
              <a:rPr lang="en-GB" altLang="en-US" b="1" dirty="0" smtClean="0"/>
              <a:t>P3</a:t>
            </a:r>
          </a:p>
          <a:p>
            <a:endParaRPr lang="en-GB" altLang="en-US" b="1" dirty="0"/>
          </a:p>
          <a:p>
            <a:r>
              <a:rPr lang="en-GB" altLang="en-US" b="1" dirty="0" smtClean="0"/>
              <a:t>Notation:</a:t>
            </a:r>
            <a:r>
              <a:rPr lang="en-GB" altLang="en-US" dirty="0" smtClean="0"/>
              <a:t> Event</a:t>
            </a:r>
            <a:r>
              <a:rPr lang="en-GB" altLang="en-US" b="1" dirty="0" smtClean="0"/>
              <a:t> a</a:t>
            </a:r>
            <a:r>
              <a:rPr lang="en-US" altLang="en-US" b="1" dirty="0" smtClean="0"/>
              <a:t> </a:t>
            </a:r>
            <a:r>
              <a:rPr lang="en-US" altLang="en-US" b="1" i="1" dirty="0" smtClean="0">
                <a:solidFill>
                  <a:schemeClr val="accent6">
                    <a:lumMod val="75000"/>
                  </a:schemeClr>
                </a:solidFill>
              </a:rPr>
              <a:t>happens before</a:t>
            </a:r>
            <a:r>
              <a:rPr lang="en-US" altLang="en-US" dirty="0" smtClean="0"/>
              <a:t> event </a:t>
            </a:r>
            <a:r>
              <a:rPr lang="en-US" altLang="en-US" b="1" dirty="0" smtClean="0"/>
              <a:t>b (a </a:t>
            </a:r>
            <a:r>
              <a:rPr lang="en-US" altLang="en-US" b="1" dirty="0" smtClean="0">
                <a:solidFill>
                  <a:schemeClr val="accent6">
                    <a:lumMod val="75000"/>
                  </a:schemeClr>
                </a:solidFill>
                <a:sym typeface="Wingdings"/>
              </a:rPr>
              <a:t></a:t>
            </a:r>
            <a:r>
              <a:rPr lang="en-US" altLang="en-US" b="1" dirty="0" smtClean="0">
                <a:sym typeface="Wingdings"/>
              </a:rPr>
              <a:t> b)</a:t>
            </a:r>
            <a:endParaRPr lang="en-US" altLang="en-US" b="1" dirty="0"/>
          </a:p>
        </p:txBody>
      </p:sp>
      <p:sp>
        <p:nvSpPr>
          <p:cNvPr id="60417" name="Rectangle 2"/>
          <p:cNvSpPr>
            <a:spLocks noGrp="1" noChangeArrowheads="1"/>
          </p:cNvSpPr>
          <p:nvPr>
            <p:ph type="title"/>
          </p:nvPr>
        </p:nvSpPr>
        <p:spPr/>
        <p:txBody>
          <a:bodyPr/>
          <a:lstStyle/>
          <a:p>
            <a:r>
              <a:rPr lang="en-GB" altLang="en-US" dirty="0" smtClean="0"/>
              <a:t>Defining “happens-before”</a:t>
            </a:r>
            <a:endParaRPr lang="en-GB" altLang="en-US" dirty="0"/>
          </a:p>
        </p:txBody>
      </p:sp>
      <p:sp>
        <p:nvSpPr>
          <p:cNvPr id="17" name="TextBox 16"/>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cxnSp>
        <p:nvCxnSpPr>
          <p:cNvPr id="19" name="Straight Connector 18"/>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20" name="Straight Connector 19"/>
          <p:cNvCxnSpPr>
            <a:stCxn id="24" idx="2"/>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22" name="Straight Connector 21"/>
          <p:cNvCxnSpPr>
            <a:stCxn id="25" idx="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3" name="Process 22"/>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P1</a:t>
            </a:r>
            <a:endParaRPr lang="en-US" sz="2800" dirty="0">
              <a:solidFill>
                <a:schemeClr val="tx1"/>
              </a:solidFill>
              <a:latin typeface="+mn-lt"/>
            </a:endParaRPr>
          </a:p>
        </p:txBody>
      </p:sp>
      <p:sp>
        <p:nvSpPr>
          <p:cNvPr id="24" name="Process 23"/>
          <p:cNvSpPr/>
          <p:nvPr/>
        </p:nvSpPr>
        <p:spPr>
          <a:xfrm>
            <a:off x="3281799" y="3497019"/>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P2</a:t>
            </a:r>
            <a:endParaRPr lang="en-US" sz="2800" dirty="0">
              <a:solidFill>
                <a:schemeClr val="tx1"/>
              </a:solidFill>
              <a:latin typeface="+mn-lt"/>
            </a:endParaRPr>
          </a:p>
        </p:txBody>
      </p:sp>
      <p:sp>
        <p:nvSpPr>
          <p:cNvPr id="25" name="Process 24"/>
          <p:cNvSpPr/>
          <p:nvPr/>
        </p:nvSpPr>
        <p:spPr>
          <a:xfrm>
            <a:off x="5187260" y="387518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mtClean="0">
                <a:solidFill>
                  <a:schemeClr val="tx1"/>
                </a:solidFill>
                <a:latin typeface="+mn-lt"/>
              </a:rPr>
              <a:t>P3</a:t>
            </a:r>
            <a:endParaRPr lang="en-US" sz="2800" dirty="0">
              <a:solidFill>
                <a:schemeClr val="tx1"/>
              </a:solidFill>
              <a:latin typeface="+mn-lt"/>
            </a:endParaRPr>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24</a:t>
            </a:fld>
            <a:endParaRPr lang="en-US"/>
          </a:p>
        </p:txBody>
      </p:sp>
    </p:spTree>
    <p:extLst>
      <p:ext uri="{BB962C8B-B14F-4D97-AF65-F5344CB8AC3E}">
        <p14:creationId xmlns:p14="http://schemas.microsoft.com/office/powerpoint/2010/main" val="36409693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a:bodyPr>
          <a:lstStyle/>
          <a:p>
            <a:pPr marL="514350" indent="-514350">
              <a:buFont typeface="+mj-lt"/>
              <a:buAutoNum type="arabicPeriod"/>
            </a:pPr>
            <a:r>
              <a:rPr lang="en-US" altLang="en-US" dirty="0" smtClean="0"/>
              <a:t>Can observe event order at a single process</a:t>
            </a:r>
            <a:endParaRPr lang="en-US" altLang="en-US" b="1" dirty="0" smtClean="0">
              <a:sym typeface="Wingdings"/>
            </a:endParaRPr>
          </a:p>
          <a:p>
            <a:pPr marL="514350" indent="-514350">
              <a:buFont typeface="+mj-lt"/>
              <a:buAutoNum type="arabicPeriod"/>
            </a:pPr>
            <a:endParaRPr lang="en-US" altLang="en-US" dirty="0" smtClean="0">
              <a:sym typeface="Wingdings"/>
            </a:endParaRPr>
          </a:p>
        </p:txBody>
      </p:sp>
      <p:sp>
        <p:nvSpPr>
          <p:cNvPr id="60417" name="Rectangle 2"/>
          <p:cNvSpPr>
            <a:spLocks noGrp="1" noChangeArrowheads="1"/>
          </p:cNvSpPr>
          <p:nvPr>
            <p:ph type="title"/>
          </p:nvPr>
        </p:nvSpPr>
        <p:spPr/>
        <p:txBody>
          <a:bodyPr/>
          <a:lstStyle/>
          <a:p>
            <a:r>
              <a:rPr lang="en-GB" altLang="en-US" dirty="0" smtClean="0"/>
              <a:t>Defining “happens-before”</a:t>
            </a:r>
            <a:endParaRPr lang="en-GB" altLang="en-US" dirty="0"/>
          </a:p>
        </p:txBody>
      </p:sp>
      <p:sp>
        <p:nvSpPr>
          <p:cNvPr id="3" name="TextBox 2"/>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a:stCxn id="7" idx="2"/>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a:stCxn id="8" idx="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P1</a:t>
            </a:r>
            <a:endParaRPr lang="en-US" sz="2800" dirty="0">
              <a:solidFill>
                <a:schemeClr val="tx1"/>
              </a:solidFill>
              <a:latin typeface="+mn-lt"/>
            </a:endParaRPr>
          </a:p>
        </p:txBody>
      </p:sp>
      <p:sp>
        <p:nvSpPr>
          <p:cNvPr id="7" name="Process 6"/>
          <p:cNvSpPr/>
          <p:nvPr/>
        </p:nvSpPr>
        <p:spPr>
          <a:xfrm>
            <a:off x="3281799" y="3497019"/>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P2</a:t>
            </a:r>
            <a:endParaRPr lang="en-US" sz="2800" dirty="0">
              <a:solidFill>
                <a:schemeClr val="tx1"/>
              </a:solidFill>
              <a:latin typeface="+mn-lt"/>
            </a:endParaRPr>
          </a:p>
        </p:txBody>
      </p:sp>
      <p:sp>
        <p:nvSpPr>
          <p:cNvPr id="8" name="Process 7"/>
          <p:cNvSpPr/>
          <p:nvPr/>
        </p:nvSpPr>
        <p:spPr>
          <a:xfrm>
            <a:off x="5187260" y="387518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mtClean="0">
                <a:solidFill>
                  <a:schemeClr val="tx1"/>
                </a:solidFill>
                <a:latin typeface="+mn-lt"/>
              </a:rPr>
              <a:t>P3</a:t>
            </a:r>
            <a:endParaRPr lang="en-US" sz="2800" dirty="0">
              <a:solidFill>
                <a:schemeClr val="tx1"/>
              </a:solidFill>
              <a:latin typeface="+mn-lt"/>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25</a:t>
            </a:fld>
            <a:endParaRPr lang="en-US"/>
          </a:p>
        </p:txBody>
      </p:sp>
    </p:spTree>
    <p:extLst>
      <p:ext uri="{BB962C8B-B14F-4D97-AF65-F5344CB8AC3E}">
        <p14:creationId xmlns:p14="http://schemas.microsoft.com/office/powerpoint/2010/main" val="9658397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a:bodyPr>
          <a:lstStyle/>
          <a:p>
            <a:pPr marL="514350" indent="-514350">
              <a:buFont typeface="+mj-lt"/>
              <a:buAutoNum type="arabicPeriod"/>
            </a:pPr>
            <a:r>
              <a:rPr lang="en-US" altLang="en-US" dirty="0" smtClean="0"/>
              <a:t>If </a:t>
            </a:r>
            <a:r>
              <a:rPr lang="en-US" altLang="en-US" b="1" dirty="0" smtClean="0"/>
              <a:t>same process </a:t>
            </a:r>
            <a:r>
              <a:rPr lang="en-US" altLang="en-US" dirty="0" smtClean="0"/>
              <a:t>and </a:t>
            </a:r>
            <a:r>
              <a:rPr lang="en-US" altLang="en-US" b="1" dirty="0"/>
              <a:t>a</a:t>
            </a:r>
            <a:r>
              <a:rPr lang="en-US" altLang="en-US" dirty="0" smtClean="0"/>
              <a:t> occurs before </a:t>
            </a:r>
            <a:r>
              <a:rPr lang="en-US" altLang="en-US" b="1" dirty="0"/>
              <a:t>b</a:t>
            </a:r>
            <a:r>
              <a:rPr lang="en-US" altLang="en-US" dirty="0" smtClean="0"/>
              <a:t>, then </a:t>
            </a:r>
            <a:r>
              <a:rPr lang="en-US" altLang="en-US" b="1" dirty="0"/>
              <a:t>a</a:t>
            </a:r>
            <a:r>
              <a:rPr lang="en-US" altLang="en-US" dirty="0" smtClean="0"/>
              <a:t> </a:t>
            </a:r>
            <a:r>
              <a:rPr lang="en-US" altLang="en-US" dirty="0" smtClean="0">
                <a:sym typeface="Wingdings"/>
              </a:rPr>
              <a:t> </a:t>
            </a:r>
            <a:r>
              <a:rPr lang="en-US" altLang="en-US" b="1" dirty="0">
                <a:sym typeface="Wingdings"/>
              </a:rPr>
              <a:t>b</a:t>
            </a:r>
            <a:endParaRPr lang="en-US" altLang="en-US" b="1" dirty="0" smtClean="0">
              <a:sym typeface="Wingdings"/>
            </a:endParaRPr>
          </a:p>
          <a:p>
            <a:pPr marL="514350" indent="-514350">
              <a:buFont typeface="+mj-lt"/>
              <a:buAutoNum type="arabicPeriod"/>
            </a:pPr>
            <a:endParaRPr lang="en-US" altLang="en-US" dirty="0" smtClean="0">
              <a:sym typeface="Wingdings"/>
            </a:endParaRPr>
          </a:p>
        </p:txBody>
      </p:sp>
      <p:sp>
        <p:nvSpPr>
          <p:cNvPr id="60417" name="Rectangle 2"/>
          <p:cNvSpPr>
            <a:spLocks noGrp="1" noChangeArrowheads="1"/>
          </p:cNvSpPr>
          <p:nvPr>
            <p:ph type="title"/>
          </p:nvPr>
        </p:nvSpPr>
        <p:spPr/>
        <p:txBody>
          <a:bodyPr/>
          <a:lstStyle/>
          <a:p>
            <a:r>
              <a:rPr lang="en-GB" altLang="en-US" dirty="0" smtClean="0"/>
              <a:t>Defining “happens-before”</a:t>
            </a:r>
            <a:endParaRPr lang="en-GB" altLang="en-US" dirty="0"/>
          </a:p>
        </p:txBody>
      </p:sp>
      <p:sp>
        <p:nvSpPr>
          <p:cNvPr id="3" name="TextBox 2"/>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a:stCxn id="7" idx="2"/>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a:stCxn id="8" idx="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P1</a:t>
            </a:r>
            <a:endParaRPr lang="en-US" sz="2800" dirty="0">
              <a:solidFill>
                <a:schemeClr val="tx1"/>
              </a:solidFill>
              <a:latin typeface="+mn-lt"/>
            </a:endParaRPr>
          </a:p>
        </p:txBody>
      </p:sp>
      <p:sp>
        <p:nvSpPr>
          <p:cNvPr id="7" name="Process 6"/>
          <p:cNvSpPr/>
          <p:nvPr/>
        </p:nvSpPr>
        <p:spPr>
          <a:xfrm>
            <a:off x="3281799" y="3497019"/>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P2</a:t>
            </a:r>
            <a:endParaRPr lang="en-US" sz="2800" dirty="0">
              <a:solidFill>
                <a:schemeClr val="tx1"/>
              </a:solidFill>
              <a:latin typeface="+mn-lt"/>
            </a:endParaRPr>
          </a:p>
        </p:txBody>
      </p:sp>
      <p:sp>
        <p:nvSpPr>
          <p:cNvPr id="8" name="Process 7"/>
          <p:cNvSpPr/>
          <p:nvPr/>
        </p:nvSpPr>
        <p:spPr>
          <a:xfrm>
            <a:off x="5187260" y="387518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mtClean="0">
                <a:solidFill>
                  <a:schemeClr val="tx1"/>
                </a:solidFill>
                <a:latin typeface="+mn-lt"/>
              </a:rPr>
              <a:t>P3</a:t>
            </a:r>
            <a:endParaRPr lang="en-US" sz="2800" dirty="0">
              <a:solidFill>
                <a:schemeClr val="tx1"/>
              </a:solidFill>
              <a:latin typeface="+mn-lt"/>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26</a:t>
            </a:fld>
            <a:endParaRPr lang="en-US"/>
          </a:p>
        </p:txBody>
      </p:sp>
    </p:spTree>
    <p:extLst>
      <p:ext uri="{BB962C8B-B14F-4D97-AF65-F5344CB8AC3E}">
        <p14:creationId xmlns:p14="http://schemas.microsoft.com/office/powerpoint/2010/main" val="1685909600"/>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a:bodyPr>
          <a:lstStyle/>
          <a:p>
            <a:pPr marL="514350" indent="-514350">
              <a:buFont typeface="+mj-lt"/>
              <a:buAutoNum type="arabicPeriod"/>
            </a:pPr>
            <a:r>
              <a:rPr lang="en-US" altLang="en-US" dirty="0">
                <a:solidFill>
                  <a:schemeClr val="tx1">
                    <a:lumMod val="50000"/>
                    <a:lumOff val="50000"/>
                  </a:schemeClr>
                </a:solidFill>
              </a:rPr>
              <a:t>If </a:t>
            </a:r>
            <a:r>
              <a:rPr lang="en-US" altLang="en-US" b="1" dirty="0">
                <a:solidFill>
                  <a:schemeClr val="tx1">
                    <a:lumMod val="50000"/>
                    <a:lumOff val="50000"/>
                  </a:schemeClr>
                </a:solidFill>
              </a:rPr>
              <a:t>same process </a:t>
            </a:r>
            <a:r>
              <a:rPr lang="en-US" altLang="en-US" dirty="0">
                <a:solidFill>
                  <a:schemeClr val="tx1">
                    <a:lumMod val="50000"/>
                    <a:lumOff val="50000"/>
                  </a:schemeClr>
                </a:solidFill>
              </a:rPr>
              <a:t>and </a:t>
            </a:r>
            <a:r>
              <a:rPr lang="en-US" altLang="en-US" b="1" dirty="0" smtClean="0">
                <a:solidFill>
                  <a:schemeClr val="tx1">
                    <a:lumMod val="50000"/>
                    <a:lumOff val="50000"/>
                  </a:schemeClr>
                </a:solidFill>
              </a:rPr>
              <a:t>a</a:t>
            </a:r>
            <a:r>
              <a:rPr lang="en-US" altLang="en-US" dirty="0" smtClean="0">
                <a:solidFill>
                  <a:schemeClr val="tx1">
                    <a:lumMod val="50000"/>
                    <a:lumOff val="50000"/>
                  </a:schemeClr>
                </a:solidFill>
              </a:rPr>
              <a:t> </a:t>
            </a:r>
            <a:r>
              <a:rPr lang="en-US" altLang="en-US" dirty="0">
                <a:solidFill>
                  <a:schemeClr val="tx1">
                    <a:lumMod val="50000"/>
                    <a:lumOff val="50000"/>
                  </a:schemeClr>
                </a:solidFill>
              </a:rPr>
              <a:t>occurs before </a:t>
            </a:r>
            <a:r>
              <a:rPr lang="en-US" altLang="en-US" b="1" dirty="0" smtClean="0">
                <a:solidFill>
                  <a:schemeClr val="tx1">
                    <a:lumMod val="50000"/>
                    <a:lumOff val="50000"/>
                  </a:schemeClr>
                </a:solidFill>
              </a:rPr>
              <a:t>b</a:t>
            </a:r>
            <a:r>
              <a:rPr lang="en-US" altLang="en-US" dirty="0" smtClean="0">
                <a:solidFill>
                  <a:schemeClr val="tx1">
                    <a:lumMod val="50000"/>
                    <a:lumOff val="50000"/>
                  </a:schemeClr>
                </a:solidFill>
              </a:rPr>
              <a:t>, </a:t>
            </a:r>
            <a:r>
              <a:rPr lang="en-US" altLang="en-US" dirty="0">
                <a:solidFill>
                  <a:schemeClr val="tx1">
                    <a:lumMod val="50000"/>
                    <a:lumOff val="50000"/>
                  </a:schemeClr>
                </a:solidFill>
              </a:rPr>
              <a:t>then </a:t>
            </a:r>
            <a:r>
              <a:rPr lang="en-US" altLang="en-US" b="1" dirty="0" smtClean="0">
                <a:solidFill>
                  <a:schemeClr val="tx1">
                    <a:lumMod val="50000"/>
                    <a:lumOff val="50000"/>
                  </a:schemeClr>
                </a:solidFill>
              </a:rPr>
              <a:t>a</a:t>
            </a:r>
            <a:r>
              <a:rPr lang="en-US" altLang="en-US" dirty="0" smtClean="0">
                <a:solidFill>
                  <a:schemeClr val="tx1">
                    <a:lumMod val="50000"/>
                    <a:lumOff val="50000"/>
                  </a:schemeClr>
                </a:solidFill>
              </a:rPr>
              <a:t> </a:t>
            </a:r>
            <a:r>
              <a:rPr lang="en-US" altLang="en-US" dirty="0">
                <a:solidFill>
                  <a:schemeClr val="tx1">
                    <a:lumMod val="50000"/>
                    <a:lumOff val="50000"/>
                  </a:schemeClr>
                </a:solidFill>
                <a:sym typeface="Wingdings"/>
              </a:rPr>
              <a:t> </a:t>
            </a:r>
            <a:r>
              <a:rPr lang="en-US" altLang="en-US" b="1" dirty="0" smtClean="0">
                <a:solidFill>
                  <a:schemeClr val="tx1">
                    <a:lumMod val="50000"/>
                    <a:lumOff val="50000"/>
                  </a:schemeClr>
                </a:solidFill>
                <a:sym typeface="Wingdings"/>
              </a:rPr>
              <a:t>b</a:t>
            </a:r>
            <a:endParaRPr lang="en-US" altLang="en-US" b="1" dirty="0">
              <a:solidFill>
                <a:schemeClr val="tx1">
                  <a:lumMod val="50000"/>
                  <a:lumOff val="50000"/>
                </a:schemeClr>
              </a:solidFill>
              <a:sym typeface="Wingdings"/>
            </a:endParaRPr>
          </a:p>
          <a:p>
            <a:pPr marL="514350" indent="-514350">
              <a:buFont typeface="+mj-lt"/>
              <a:buAutoNum type="arabicPeriod"/>
            </a:pPr>
            <a:endParaRPr lang="en-US" altLang="en-US" dirty="0" smtClean="0">
              <a:sym typeface="Wingdings"/>
            </a:endParaRPr>
          </a:p>
          <a:p>
            <a:pPr marL="514350" indent="-514350">
              <a:buFont typeface="+mj-lt"/>
              <a:buAutoNum type="arabicPeriod"/>
            </a:pPr>
            <a:r>
              <a:rPr lang="en-US" altLang="en-US" dirty="0" smtClean="0">
                <a:sym typeface="Wingdings"/>
              </a:rPr>
              <a:t>Can observe ordering when processes communicate</a:t>
            </a:r>
            <a:endParaRPr lang="en-US" altLang="en-US" b="1" dirty="0" smtClean="0">
              <a:sym typeface="Wingdings"/>
            </a:endParaRPr>
          </a:p>
          <a:p>
            <a:pPr marL="514350" indent="-514350">
              <a:buFont typeface="+mj-lt"/>
              <a:buAutoNum type="arabicPeriod"/>
            </a:pPr>
            <a:endParaRPr lang="en-US" altLang="en-US" dirty="0" smtClean="0">
              <a:sym typeface="Wingdings"/>
            </a:endParaRPr>
          </a:p>
        </p:txBody>
      </p:sp>
      <p:sp>
        <p:nvSpPr>
          <p:cNvPr id="60417" name="Rectangle 2"/>
          <p:cNvSpPr>
            <a:spLocks noGrp="1" noChangeArrowheads="1"/>
          </p:cNvSpPr>
          <p:nvPr>
            <p:ph type="title"/>
          </p:nvPr>
        </p:nvSpPr>
        <p:spPr/>
        <p:txBody>
          <a:bodyPr/>
          <a:lstStyle/>
          <a:p>
            <a:r>
              <a:rPr lang="en-GB" altLang="en-US" dirty="0" smtClean="0"/>
              <a:t>Defining “happens-before”</a:t>
            </a:r>
            <a:endParaRPr lang="en-GB" altLang="en-US" dirty="0"/>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a:stCxn id="7" idx="2"/>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a:stCxn id="8" idx="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P1</a:t>
            </a:r>
            <a:endParaRPr lang="en-US" sz="2800" dirty="0">
              <a:solidFill>
                <a:schemeClr val="tx1"/>
              </a:solidFill>
              <a:latin typeface="+mn-lt"/>
            </a:endParaRPr>
          </a:p>
        </p:txBody>
      </p:sp>
      <p:sp>
        <p:nvSpPr>
          <p:cNvPr id="7" name="Process 6"/>
          <p:cNvSpPr/>
          <p:nvPr/>
        </p:nvSpPr>
        <p:spPr>
          <a:xfrm>
            <a:off x="3281799" y="3497019"/>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P2</a:t>
            </a:r>
            <a:endParaRPr lang="en-US" sz="2800" dirty="0">
              <a:solidFill>
                <a:schemeClr val="tx1"/>
              </a:solidFill>
              <a:latin typeface="+mn-lt"/>
            </a:endParaRPr>
          </a:p>
        </p:txBody>
      </p:sp>
      <p:sp>
        <p:nvSpPr>
          <p:cNvPr id="8" name="Process 7"/>
          <p:cNvSpPr/>
          <p:nvPr/>
        </p:nvSpPr>
        <p:spPr>
          <a:xfrm>
            <a:off x="5187260" y="387518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mtClean="0">
                <a:solidFill>
                  <a:schemeClr val="tx1"/>
                </a:solidFill>
                <a:latin typeface="+mn-lt"/>
              </a:rPr>
              <a:t>P3</a:t>
            </a:r>
            <a:endParaRPr lang="en-US" sz="2800" dirty="0">
              <a:solidFill>
                <a:schemeClr val="tx1"/>
              </a:solidFill>
              <a:latin typeface="+mn-lt"/>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24" name="Group 23"/>
          <p:cNvGrpSpPr/>
          <p:nvPr/>
        </p:nvGrpSpPr>
        <p:grpSpPr>
          <a:xfrm>
            <a:off x="1822321" y="5331258"/>
            <a:ext cx="2304931" cy="516713"/>
            <a:chOff x="1822321" y="5331258"/>
            <a:chExt cx="2304931" cy="516713"/>
          </a:xfrm>
        </p:grpSpPr>
        <p:sp>
          <p:nvSpPr>
            <p:cNvPr id="25" name="Oval 24"/>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6" name="TextBox 25"/>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23" name="Straight Arrow Connector 22"/>
            <p:cNvCxnSpPr>
              <a:stCxn id="18" idx="6"/>
              <a:endCxn id="25" idx="2"/>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27</a:t>
            </a:fld>
            <a:endParaRPr lang="en-US"/>
          </a:p>
        </p:txBody>
      </p:sp>
      <p:sp>
        <p:nvSpPr>
          <p:cNvPr id="22" name="TextBox 21"/>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Tree>
    <p:extLst>
      <p:ext uri="{BB962C8B-B14F-4D97-AF65-F5344CB8AC3E}">
        <p14:creationId xmlns:p14="http://schemas.microsoft.com/office/powerpoint/2010/main" val="59888142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a:bodyPr>
          <a:lstStyle/>
          <a:p>
            <a:pPr marL="514350" indent="-514350">
              <a:buFont typeface="+mj-lt"/>
              <a:buAutoNum type="arabicPeriod"/>
            </a:pPr>
            <a:r>
              <a:rPr lang="en-US" altLang="en-US" dirty="0">
                <a:solidFill>
                  <a:schemeClr val="tx1">
                    <a:lumMod val="50000"/>
                    <a:lumOff val="50000"/>
                  </a:schemeClr>
                </a:solidFill>
              </a:rPr>
              <a:t>If </a:t>
            </a:r>
            <a:r>
              <a:rPr lang="en-US" altLang="en-US" b="1" dirty="0">
                <a:solidFill>
                  <a:schemeClr val="tx1">
                    <a:lumMod val="50000"/>
                    <a:lumOff val="50000"/>
                  </a:schemeClr>
                </a:solidFill>
              </a:rPr>
              <a:t>same process </a:t>
            </a:r>
            <a:r>
              <a:rPr lang="en-US" altLang="en-US" dirty="0">
                <a:solidFill>
                  <a:schemeClr val="tx1">
                    <a:lumMod val="50000"/>
                    <a:lumOff val="50000"/>
                  </a:schemeClr>
                </a:solidFill>
              </a:rPr>
              <a:t>and </a:t>
            </a:r>
            <a:r>
              <a:rPr lang="en-US" altLang="en-US" b="1" dirty="0" smtClean="0">
                <a:solidFill>
                  <a:schemeClr val="tx1">
                    <a:lumMod val="50000"/>
                    <a:lumOff val="50000"/>
                  </a:schemeClr>
                </a:solidFill>
              </a:rPr>
              <a:t>a</a:t>
            </a:r>
            <a:r>
              <a:rPr lang="en-US" altLang="en-US" dirty="0" smtClean="0">
                <a:solidFill>
                  <a:schemeClr val="tx1">
                    <a:lumMod val="50000"/>
                    <a:lumOff val="50000"/>
                  </a:schemeClr>
                </a:solidFill>
              </a:rPr>
              <a:t> </a:t>
            </a:r>
            <a:r>
              <a:rPr lang="en-US" altLang="en-US" dirty="0">
                <a:solidFill>
                  <a:schemeClr val="tx1">
                    <a:lumMod val="50000"/>
                    <a:lumOff val="50000"/>
                  </a:schemeClr>
                </a:solidFill>
              </a:rPr>
              <a:t>occurs before </a:t>
            </a:r>
            <a:r>
              <a:rPr lang="en-US" altLang="en-US" b="1" dirty="0" smtClean="0">
                <a:solidFill>
                  <a:schemeClr val="tx1">
                    <a:lumMod val="50000"/>
                    <a:lumOff val="50000"/>
                  </a:schemeClr>
                </a:solidFill>
              </a:rPr>
              <a:t>b</a:t>
            </a:r>
            <a:r>
              <a:rPr lang="en-US" altLang="en-US" dirty="0" smtClean="0">
                <a:solidFill>
                  <a:schemeClr val="tx1">
                    <a:lumMod val="50000"/>
                    <a:lumOff val="50000"/>
                  </a:schemeClr>
                </a:solidFill>
              </a:rPr>
              <a:t>, </a:t>
            </a:r>
            <a:r>
              <a:rPr lang="en-US" altLang="en-US" dirty="0">
                <a:solidFill>
                  <a:schemeClr val="tx1">
                    <a:lumMod val="50000"/>
                    <a:lumOff val="50000"/>
                  </a:schemeClr>
                </a:solidFill>
              </a:rPr>
              <a:t>then </a:t>
            </a:r>
            <a:r>
              <a:rPr lang="en-US" altLang="en-US" b="1" dirty="0" smtClean="0">
                <a:solidFill>
                  <a:schemeClr val="tx1">
                    <a:lumMod val="50000"/>
                    <a:lumOff val="50000"/>
                  </a:schemeClr>
                </a:solidFill>
              </a:rPr>
              <a:t>a</a:t>
            </a:r>
            <a:r>
              <a:rPr lang="en-US" altLang="en-US" dirty="0" smtClean="0">
                <a:solidFill>
                  <a:schemeClr val="tx1">
                    <a:lumMod val="50000"/>
                    <a:lumOff val="50000"/>
                  </a:schemeClr>
                </a:solidFill>
              </a:rPr>
              <a:t> </a:t>
            </a:r>
            <a:r>
              <a:rPr lang="en-US" altLang="en-US" dirty="0">
                <a:solidFill>
                  <a:schemeClr val="tx1">
                    <a:lumMod val="50000"/>
                    <a:lumOff val="50000"/>
                  </a:schemeClr>
                </a:solidFill>
                <a:sym typeface="Wingdings"/>
              </a:rPr>
              <a:t> </a:t>
            </a:r>
            <a:r>
              <a:rPr lang="en-US" altLang="en-US" b="1" dirty="0" smtClean="0">
                <a:solidFill>
                  <a:schemeClr val="tx1">
                    <a:lumMod val="50000"/>
                    <a:lumOff val="50000"/>
                  </a:schemeClr>
                </a:solidFill>
                <a:sym typeface="Wingdings"/>
              </a:rPr>
              <a:t>b</a:t>
            </a:r>
            <a:endParaRPr lang="en-US" altLang="en-US" b="1" dirty="0">
              <a:solidFill>
                <a:schemeClr val="tx1">
                  <a:lumMod val="50000"/>
                  <a:lumOff val="50000"/>
                </a:schemeClr>
              </a:solidFill>
              <a:sym typeface="Wingdings"/>
            </a:endParaRPr>
          </a:p>
          <a:p>
            <a:pPr marL="514350" indent="-514350">
              <a:buFont typeface="+mj-lt"/>
              <a:buAutoNum type="arabicPeriod"/>
            </a:pPr>
            <a:endParaRPr lang="en-US" altLang="en-US" dirty="0" smtClean="0">
              <a:sym typeface="Wingdings"/>
            </a:endParaRPr>
          </a:p>
          <a:p>
            <a:pPr marL="514350" indent="-514350">
              <a:buFont typeface="+mj-lt"/>
              <a:buAutoNum type="arabicPeriod"/>
            </a:pPr>
            <a:r>
              <a:rPr lang="en-US" altLang="en-US" dirty="0">
                <a:sym typeface="Wingdings"/>
              </a:rPr>
              <a:t>If </a:t>
            </a:r>
            <a:r>
              <a:rPr lang="en-US" altLang="en-US" b="1" dirty="0" smtClean="0">
                <a:sym typeface="Wingdings"/>
              </a:rPr>
              <a:t>c</a:t>
            </a:r>
            <a:r>
              <a:rPr lang="en-US" altLang="en-US" dirty="0" smtClean="0">
                <a:sym typeface="Wingdings"/>
              </a:rPr>
              <a:t> </a:t>
            </a:r>
            <a:r>
              <a:rPr lang="en-US" altLang="en-US" dirty="0">
                <a:sym typeface="Wingdings"/>
              </a:rPr>
              <a:t>is a message receipt of </a:t>
            </a:r>
            <a:r>
              <a:rPr lang="en-US" altLang="en-US" b="1" dirty="0" smtClean="0">
                <a:sym typeface="Wingdings"/>
              </a:rPr>
              <a:t>b</a:t>
            </a:r>
            <a:r>
              <a:rPr lang="en-US" altLang="en-US" dirty="0" smtClean="0">
                <a:sym typeface="Wingdings"/>
              </a:rPr>
              <a:t>, </a:t>
            </a:r>
            <a:r>
              <a:rPr lang="en-US" altLang="en-US" dirty="0">
                <a:sym typeface="Wingdings"/>
              </a:rPr>
              <a:t>then </a:t>
            </a:r>
            <a:r>
              <a:rPr lang="en-US" altLang="en-US" b="1" dirty="0" smtClean="0">
                <a:sym typeface="Wingdings"/>
              </a:rPr>
              <a:t>b</a:t>
            </a:r>
            <a:r>
              <a:rPr lang="en-US" altLang="en-US" dirty="0" smtClean="0">
                <a:sym typeface="Wingdings"/>
              </a:rPr>
              <a:t> </a:t>
            </a:r>
            <a:r>
              <a:rPr lang="en-US" altLang="en-US" dirty="0">
                <a:sym typeface="Wingdings"/>
              </a:rPr>
              <a:t> </a:t>
            </a:r>
            <a:r>
              <a:rPr lang="en-US" altLang="en-US" b="1" dirty="0" smtClean="0">
                <a:sym typeface="Wingdings"/>
              </a:rPr>
              <a:t>c</a:t>
            </a:r>
            <a:endParaRPr lang="en-US" altLang="en-US" b="1" dirty="0">
              <a:sym typeface="Wingdings"/>
            </a:endParaRPr>
          </a:p>
          <a:p>
            <a:pPr marL="514350" indent="-514350">
              <a:buFont typeface="+mj-lt"/>
              <a:buAutoNum type="arabicPeriod"/>
            </a:pPr>
            <a:endParaRPr lang="en-US" altLang="en-US" dirty="0" smtClean="0">
              <a:sym typeface="Wingdings"/>
            </a:endParaRPr>
          </a:p>
        </p:txBody>
      </p:sp>
      <p:sp>
        <p:nvSpPr>
          <p:cNvPr id="60417" name="Rectangle 2"/>
          <p:cNvSpPr>
            <a:spLocks noGrp="1" noChangeArrowheads="1"/>
          </p:cNvSpPr>
          <p:nvPr>
            <p:ph type="title"/>
          </p:nvPr>
        </p:nvSpPr>
        <p:spPr/>
        <p:txBody>
          <a:bodyPr/>
          <a:lstStyle/>
          <a:p>
            <a:r>
              <a:rPr lang="en-GB" altLang="en-US" dirty="0" smtClean="0"/>
              <a:t>Defining “happens-before”</a:t>
            </a:r>
            <a:endParaRPr lang="en-GB" altLang="en-US" dirty="0"/>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a:stCxn id="7" idx="2"/>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a:stCxn id="8" idx="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P1</a:t>
            </a:r>
            <a:endParaRPr lang="en-US" sz="2800" dirty="0">
              <a:solidFill>
                <a:schemeClr val="tx1"/>
              </a:solidFill>
              <a:latin typeface="+mn-lt"/>
            </a:endParaRPr>
          </a:p>
        </p:txBody>
      </p:sp>
      <p:sp>
        <p:nvSpPr>
          <p:cNvPr id="7" name="Process 6"/>
          <p:cNvSpPr/>
          <p:nvPr/>
        </p:nvSpPr>
        <p:spPr>
          <a:xfrm>
            <a:off x="3281799" y="3497019"/>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P2</a:t>
            </a:r>
            <a:endParaRPr lang="en-US" sz="2800" dirty="0">
              <a:solidFill>
                <a:schemeClr val="tx1"/>
              </a:solidFill>
              <a:latin typeface="+mn-lt"/>
            </a:endParaRPr>
          </a:p>
        </p:txBody>
      </p:sp>
      <p:sp>
        <p:nvSpPr>
          <p:cNvPr id="8" name="Process 7"/>
          <p:cNvSpPr/>
          <p:nvPr/>
        </p:nvSpPr>
        <p:spPr>
          <a:xfrm>
            <a:off x="5187260" y="387518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mtClean="0">
                <a:solidFill>
                  <a:schemeClr val="tx1"/>
                </a:solidFill>
                <a:latin typeface="+mn-lt"/>
              </a:rPr>
              <a:t>P3</a:t>
            </a:r>
            <a:endParaRPr lang="en-US" sz="2800" dirty="0">
              <a:solidFill>
                <a:schemeClr val="tx1"/>
              </a:solidFill>
              <a:latin typeface="+mn-lt"/>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24" name="Group 23"/>
          <p:cNvGrpSpPr/>
          <p:nvPr/>
        </p:nvGrpSpPr>
        <p:grpSpPr>
          <a:xfrm>
            <a:off x="1822321" y="5331258"/>
            <a:ext cx="2304931" cy="516713"/>
            <a:chOff x="1822321" y="5331258"/>
            <a:chExt cx="2304931" cy="516713"/>
          </a:xfrm>
        </p:grpSpPr>
        <p:sp>
          <p:nvSpPr>
            <p:cNvPr id="25" name="Oval 24"/>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6" name="TextBox 25"/>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23" name="Straight Arrow Connector 22"/>
            <p:cNvCxnSpPr>
              <a:stCxn id="18" idx="6"/>
              <a:endCxn id="25" idx="2"/>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28</a:t>
            </a:fld>
            <a:endParaRPr lang="en-US"/>
          </a:p>
        </p:txBody>
      </p:sp>
      <p:sp>
        <p:nvSpPr>
          <p:cNvPr id="22" name="TextBox 21"/>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Tree>
    <p:extLst>
      <p:ext uri="{BB962C8B-B14F-4D97-AF65-F5344CB8AC3E}">
        <p14:creationId xmlns:p14="http://schemas.microsoft.com/office/powerpoint/2010/main" val="1096511635"/>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lnSpcReduction="10000"/>
          </a:bodyPr>
          <a:lstStyle/>
          <a:p>
            <a:pPr marL="514350" indent="-514350">
              <a:buFont typeface="+mj-lt"/>
              <a:buAutoNum type="arabicPeriod"/>
            </a:pPr>
            <a:r>
              <a:rPr lang="en-US" altLang="en-US" dirty="0">
                <a:solidFill>
                  <a:schemeClr val="tx1">
                    <a:lumMod val="50000"/>
                    <a:lumOff val="50000"/>
                  </a:schemeClr>
                </a:solidFill>
              </a:rPr>
              <a:t>If </a:t>
            </a:r>
            <a:r>
              <a:rPr lang="en-US" altLang="en-US" b="1" dirty="0">
                <a:solidFill>
                  <a:schemeClr val="tx1">
                    <a:lumMod val="50000"/>
                    <a:lumOff val="50000"/>
                  </a:schemeClr>
                </a:solidFill>
              </a:rPr>
              <a:t>same process </a:t>
            </a:r>
            <a:r>
              <a:rPr lang="en-US" altLang="en-US" dirty="0">
                <a:solidFill>
                  <a:schemeClr val="tx1">
                    <a:lumMod val="50000"/>
                    <a:lumOff val="50000"/>
                  </a:schemeClr>
                </a:solidFill>
              </a:rPr>
              <a:t>and </a:t>
            </a:r>
            <a:r>
              <a:rPr lang="en-US" altLang="en-US" b="1" dirty="0" smtClean="0">
                <a:solidFill>
                  <a:schemeClr val="tx1">
                    <a:lumMod val="50000"/>
                    <a:lumOff val="50000"/>
                  </a:schemeClr>
                </a:solidFill>
              </a:rPr>
              <a:t>a</a:t>
            </a:r>
            <a:r>
              <a:rPr lang="en-US" altLang="en-US" dirty="0" smtClean="0">
                <a:solidFill>
                  <a:schemeClr val="tx1">
                    <a:lumMod val="50000"/>
                    <a:lumOff val="50000"/>
                  </a:schemeClr>
                </a:solidFill>
              </a:rPr>
              <a:t> </a:t>
            </a:r>
            <a:r>
              <a:rPr lang="en-US" altLang="en-US" dirty="0">
                <a:solidFill>
                  <a:schemeClr val="tx1">
                    <a:lumMod val="50000"/>
                    <a:lumOff val="50000"/>
                  </a:schemeClr>
                </a:solidFill>
              </a:rPr>
              <a:t>occurs before </a:t>
            </a:r>
            <a:r>
              <a:rPr lang="en-US" altLang="en-US" b="1" dirty="0" smtClean="0">
                <a:solidFill>
                  <a:schemeClr val="tx1">
                    <a:lumMod val="50000"/>
                    <a:lumOff val="50000"/>
                  </a:schemeClr>
                </a:solidFill>
              </a:rPr>
              <a:t>b</a:t>
            </a:r>
            <a:r>
              <a:rPr lang="en-US" altLang="en-US" dirty="0" smtClean="0">
                <a:solidFill>
                  <a:schemeClr val="tx1">
                    <a:lumMod val="50000"/>
                    <a:lumOff val="50000"/>
                  </a:schemeClr>
                </a:solidFill>
              </a:rPr>
              <a:t>, </a:t>
            </a:r>
            <a:r>
              <a:rPr lang="en-US" altLang="en-US" dirty="0">
                <a:solidFill>
                  <a:schemeClr val="tx1">
                    <a:lumMod val="50000"/>
                    <a:lumOff val="50000"/>
                  </a:schemeClr>
                </a:solidFill>
              </a:rPr>
              <a:t>then </a:t>
            </a:r>
            <a:r>
              <a:rPr lang="en-US" altLang="en-US" b="1" dirty="0" smtClean="0">
                <a:solidFill>
                  <a:schemeClr val="tx1">
                    <a:lumMod val="50000"/>
                    <a:lumOff val="50000"/>
                  </a:schemeClr>
                </a:solidFill>
              </a:rPr>
              <a:t>a</a:t>
            </a:r>
            <a:r>
              <a:rPr lang="en-US" altLang="en-US" dirty="0" smtClean="0">
                <a:solidFill>
                  <a:schemeClr val="tx1">
                    <a:lumMod val="50000"/>
                    <a:lumOff val="50000"/>
                  </a:schemeClr>
                </a:solidFill>
              </a:rPr>
              <a:t> </a:t>
            </a:r>
            <a:r>
              <a:rPr lang="en-US" altLang="en-US" dirty="0">
                <a:solidFill>
                  <a:schemeClr val="tx1">
                    <a:lumMod val="50000"/>
                    <a:lumOff val="50000"/>
                  </a:schemeClr>
                </a:solidFill>
                <a:sym typeface="Wingdings"/>
              </a:rPr>
              <a:t> </a:t>
            </a:r>
            <a:r>
              <a:rPr lang="en-US" altLang="en-US" b="1" dirty="0" smtClean="0">
                <a:solidFill>
                  <a:schemeClr val="tx1">
                    <a:lumMod val="50000"/>
                    <a:lumOff val="50000"/>
                  </a:schemeClr>
                </a:solidFill>
                <a:sym typeface="Wingdings"/>
              </a:rPr>
              <a:t>b</a:t>
            </a:r>
            <a:endParaRPr lang="en-US" altLang="en-US" b="1" dirty="0">
              <a:solidFill>
                <a:schemeClr val="tx1">
                  <a:lumMod val="50000"/>
                  <a:lumOff val="50000"/>
                </a:schemeClr>
              </a:solidFill>
              <a:sym typeface="Wingdings"/>
            </a:endParaRPr>
          </a:p>
          <a:p>
            <a:pPr marL="514350" indent="-514350">
              <a:buFont typeface="+mj-lt"/>
              <a:buAutoNum type="arabicPeriod"/>
            </a:pPr>
            <a:endParaRPr lang="en-US" altLang="en-US" dirty="0" smtClean="0">
              <a:solidFill>
                <a:schemeClr val="tx1">
                  <a:lumMod val="50000"/>
                  <a:lumOff val="50000"/>
                </a:schemeClr>
              </a:solidFill>
              <a:sym typeface="Wingdings"/>
            </a:endParaRPr>
          </a:p>
          <a:p>
            <a:pPr marL="514350" indent="-514350">
              <a:buFont typeface="+mj-lt"/>
              <a:buAutoNum type="arabicPeriod"/>
            </a:pPr>
            <a:r>
              <a:rPr lang="en-US" altLang="en-US" dirty="0">
                <a:solidFill>
                  <a:schemeClr val="tx1">
                    <a:lumMod val="50000"/>
                    <a:lumOff val="50000"/>
                  </a:schemeClr>
                </a:solidFill>
                <a:sym typeface="Wingdings"/>
              </a:rPr>
              <a:t>If </a:t>
            </a:r>
            <a:r>
              <a:rPr lang="en-US" altLang="en-US" b="1" dirty="0" smtClean="0">
                <a:solidFill>
                  <a:schemeClr val="tx1">
                    <a:lumMod val="50000"/>
                    <a:lumOff val="50000"/>
                  </a:schemeClr>
                </a:solidFill>
                <a:sym typeface="Wingdings"/>
              </a:rPr>
              <a:t>c</a:t>
            </a:r>
            <a:r>
              <a:rPr lang="en-US" altLang="en-US" dirty="0" smtClean="0">
                <a:solidFill>
                  <a:schemeClr val="tx1">
                    <a:lumMod val="50000"/>
                    <a:lumOff val="50000"/>
                  </a:schemeClr>
                </a:solidFill>
                <a:sym typeface="Wingdings"/>
              </a:rPr>
              <a:t> </a:t>
            </a:r>
            <a:r>
              <a:rPr lang="en-US" altLang="en-US" dirty="0">
                <a:solidFill>
                  <a:schemeClr val="tx1">
                    <a:lumMod val="50000"/>
                    <a:lumOff val="50000"/>
                  </a:schemeClr>
                </a:solidFill>
                <a:sym typeface="Wingdings"/>
              </a:rPr>
              <a:t>is a message receipt of </a:t>
            </a:r>
            <a:r>
              <a:rPr lang="en-US" altLang="en-US" b="1" dirty="0" smtClean="0">
                <a:solidFill>
                  <a:schemeClr val="tx1">
                    <a:lumMod val="50000"/>
                    <a:lumOff val="50000"/>
                  </a:schemeClr>
                </a:solidFill>
                <a:sym typeface="Wingdings"/>
              </a:rPr>
              <a:t>b</a:t>
            </a:r>
            <a:r>
              <a:rPr lang="en-US" altLang="en-US" dirty="0" smtClean="0">
                <a:solidFill>
                  <a:schemeClr val="tx1">
                    <a:lumMod val="50000"/>
                    <a:lumOff val="50000"/>
                  </a:schemeClr>
                </a:solidFill>
                <a:sym typeface="Wingdings"/>
              </a:rPr>
              <a:t>, </a:t>
            </a:r>
            <a:r>
              <a:rPr lang="en-US" altLang="en-US" dirty="0">
                <a:solidFill>
                  <a:schemeClr val="tx1">
                    <a:lumMod val="50000"/>
                    <a:lumOff val="50000"/>
                  </a:schemeClr>
                </a:solidFill>
                <a:sym typeface="Wingdings"/>
              </a:rPr>
              <a:t>then </a:t>
            </a:r>
            <a:r>
              <a:rPr lang="en-US" altLang="en-US" b="1" dirty="0" smtClean="0">
                <a:solidFill>
                  <a:schemeClr val="tx1">
                    <a:lumMod val="50000"/>
                    <a:lumOff val="50000"/>
                  </a:schemeClr>
                </a:solidFill>
                <a:sym typeface="Wingdings"/>
              </a:rPr>
              <a:t>b</a:t>
            </a:r>
            <a:r>
              <a:rPr lang="en-US" altLang="en-US" dirty="0" smtClean="0">
                <a:solidFill>
                  <a:schemeClr val="tx1">
                    <a:lumMod val="50000"/>
                    <a:lumOff val="50000"/>
                  </a:schemeClr>
                </a:solidFill>
                <a:sym typeface="Wingdings"/>
              </a:rPr>
              <a:t> </a:t>
            </a:r>
            <a:r>
              <a:rPr lang="en-US" altLang="en-US" dirty="0">
                <a:solidFill>
                  <a:schemeClr val="tx1">
                    <a:lumMod val="50000"/>
                    <a:lumOff val="50000"/>
                  </a:schemeClr>
                </a:solidFill>
                <a:sym typeface="Wingdings"/>
              </a:rPr>
              <a:t> </a:t>
            </a:r>
            <a:r>
              <a:rPr lang="en-US" altLang="en-US" b="1" dirty="0" smtClean="0">
                <a:solidFill>
                  <a:schemeClr val="tx1">
                    <a:lumMod val="50000"/>
                    <a:lumOff val="50000"/>
                  </a:schemeClr>
                </a:solidFill>
                <a:sym typeface="Wingdings"/>
              </a:rPr>
              <a:t>c</a:t>
            </a:r>
            <a:endParaRPr lang="en-US" altLang="en-US" b="1" dirty="0">
              <a:solidFill>
                <a:schemeClr val="tx1">
                  <a:lumMod val="50000"/>
                  <a:lumOff val="50000"/>
                </a:schemeClr>
              </a:solidFill>
              <a:sym typeface="Wingdings"/>
            </a:endParaRPr>
          </a:p>
          <a:p>
            <a:pPr marL="514350" indent="-514350">
              <a:buFont typeface="+mj-lt"/>
              <a:buAutoNum type="arabicPeriod"/>
            </a:pPr>
            <a:endParaRPr lang="en-US" altLang="en-US" dirty="0" smtClean="0">
              <a:sym typeface="Wingdings"/>
            </a:endParaRPr>
          </a:p>
          <a:p>
            <a:pPr marL="514350" indent="-514350">
              <a:buFont typeface="+mj-lt"/>
              <a:buAutoNum type="arabicPeriod"/>
            </a:pPr>
            <a:r>
              <a:rPr lang="en-US" altLang="en-US" dirty="0">
                <a:sym typeface="Wingdings"/>
              </a:rPr>
              <a:t>Can observe ordering </a:t>
            </a:r>
            <a:r>
              <a:rPr lang="en-US" altLang="en-US" dirty="0" smtClean="0">
                <a:sym typeface="Wingdings"/>
              </a:rPr>
              <a:t>transitively</a:t>
            </a:r>
            <a:endParaRPr lang="en-US" altLang="en-US" b="1" dirty="0">
              <a:sym typeface="Wingdings"/>
            </a:endParaRPr>
          </a:p>
        </p:txBody>
      </p:sp>
      <p:sp>
        <p:nvSpPr>
          <p:cNvPr id="60417" name="Rectangle 2"/>
          <p:cNvSpPr>
            <a:spLocks noGrp="1" noChangeArrowheads="1"/>
          </p:cNvSpPr>
          <p:nvPr>
            <p:ph type="title"/>
          </p:nvPr>
        </p:nvSpPr>
        <p:spPr/>
        <p:txBody>
          <a:bodyPr/>
          <a:lstStyle/>
          <a:p>
            <a:r>
              <a:rPr lang="en-GB" altLang="en-US" dirty="0" smtClean="0"/>
              <a:t>Defining “happens-before”</a:t>
            </a:r>
            <a:endParaRPr lang="en-GB" altLang="en-US" dirty="0"/>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a:stCxn id="7" idx="2"/>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a:stCxn id="8" idx="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P1</a:t>
            </a:r>
            <a:endParaRPr lang="en-US" sz="2800" dirty="0">
              <a:solidFill>
                <a:schemeClr val="tx1"/>
              </a:solidFill>
              <a:latin typeface="+mn-lt"/>
            </a:endParaRPr>
          </a:p>
        </p:txBody>
      </p:sp>
      <p:sp>
        <p:nvSpPr>
          <p:cNvPr id="7" name="Process 6"/>
          <p:cNvSpPr/>
          <p:nvPr/>
        </p:nvSpPr>
        <p:spPr>
          <a:xfrm>
            <a:off x="3281799" y="3497019"/>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P2</a:t>
            </a:r>
            <a:endParaRPr lang="en-US" sz="2800" dirty="0">
              <a:solidFill>
                <a:schemeClr val="tx1"/>
              </a:solidFill>
              <a:latin typeface="+mn-lt"/>
            </a:endParaRPr>
          </a:p>
        </p:txBody>
      </p:sp>
      <p:sp>
        <p:nvSpPr>
          <p:cNvPr id="8" name="Process 7"/>
          <p:cNvSpPr/>
          <p:nvPr/>
        </p:nvSpPr>
        <p:spPr>
          <a:xfrm>
            <a:off x="5187260" y="387518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mtClean="0">
                <a:solidFill>
                  <a:schemeClr val="tx1"/>
                </a:solidFill>
                <a:latin typeface="+mn-lt"/>
              </a:rPr>
              <a:t>P3</a:t>
            </a:r>
            <a:endParaRPr lang="en-US" sz="2800" dirty="0">
              <a:solidFill>
                <a:schemeClr val="tx1"/>
              </a:solidFill>
              <a:latin typeface="+mn-lt"/>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7" cy="461665"/>
          </a:xfrm>
          <a:prstGeom prst="rect">
            <a:avLst/>
          </a:prstGeom>
          <a:noFill/>
        </p:spPr>
        <p:txBody>
          <a:bodyPr wrap="none" rtlCol="0">
            <a:spAutoFit/>
          </a:bodyPr>
          <a:lstStyle/>
          <a:p>
            <a:r>
              <a:rPr lang="en-US" sz="2400" dirty="0" smtClean="0">
                <a:latin typeface="Arial" charset="0"/>
                <a:ea typeface="Arial" charset="0"/>
                <a:cs typeface="Arial" charset="0"/>
              </a:rPr>
              <a:t>a</a:t>
            </a: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24" name="Group 23"/>
          <p:cNvGrpSpPr/>
          <p:nvPr/>
        </p:nvGrpSpPr>
        <p:grpSpPr>
          <a:xfrm>
            <a:off x="1822321" y="5331258"/>
            <a:ext cx="2304931" cy="516713"/>
            <a:chOff x="1822321" y="5331258"/>
            <a:chExt cx="2304931" cy="516713"/>
          </a:xfrm>
        </p:grpSpPr>
        <p:sp>
          <p:nvSpPr>
            <p:cNvPr id="25" name="Oval 24"/>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6" name="TextBox 25"/>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23" name="Straight Arrow Connector 22"/>
            <p:cNvCxnSpPr>
              <a:stCxn id="18" idx="6"/>
              <a:endCxn id="25" idx="2"/>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29</a:t>
            </a:fld>
            <a:endParaRPr lang="en-US"/>
          </a:p>
        </p:txBody>
      </p:sp>
      <p:sp>
        <p:nvSpPr>
          <p:cNvPr id="22" name="TextBox 21"/>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Tree>
    <p:extLst>
      <p:ext uri="{BB962C8B-B14F-4D97-AF65-F5344CB8AC3E}">
        <p14:creationId xmlns:p14="http://schemas.microsoft.com/office/powerpoint/2010/main" val="197308707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Rectangle 2"/>
          <p:cNvSpPr>
            <a:spLocks noGrp="1" noChangeArrowheads="1"/>
          </p:cNvSpPr>
          <p:nvPr>
            <p:ph type="title"/>
          </p:nvPr>
        </p:nvSpPr>
        <p:spPr/>
        <p:txBody>
          <a:bodyPr/>
          <a:lstStyle/>
          <a:p>
            <a:r>
              <a:rPr lang="en-US" altLang="en-US" sz="4000" dirty="0" smtClean="0"/>
              <a:t>A distributed edit-compile workflow</a:t>
            </a:r>
            <a:endParaRPr lang="en-US" altLang="en-US" sz="4000" dirty="0"/>
          </a:p>
        </p:txBody>
      </p:sp>
      <p:sp>
        <p:nvSpPr>
          <p:cNvPr id="6147" name="Rectangle 3"/>
          <p:cNvSpPr>
            <a:spLocks noGrp="1" noChangeArrowheads="1"/>
          </p:cNvSpPr>
          <p:nvPr>
            <p:ph type="body" idx="1"/>
          </p:nvPr>
        </p:nvSpPr>
        <p:spPr>
          <a:xfrm>
            <a:off x="152400" y="4401526"/>
            <a:ext cx="8763000" cy="730713"/>
          </a:xfrm>
        </p:spPr>
        <p:txBody>
          <a:bodyPr>
            <a:normAutofit/>
          </a:bodyPr>
          <a:lstStyle/>
          <a:p>
            <a:pPr>
              <a:lnSpc>
                <a:spcPct val="90000"/>
              </a:lnSpc>
              <a:defRPr/>
            </a:pPr>
            <a:r>
              <a:rPr lang="en-US" sz="3200" smtClean="0"/>
              <a:t>2143 </a:t>
            </a:r>
            <a:r>
              <a:rPr lang="en-US" sz="3200" dirty="0" smtClean="0"/>
              <a:t>&lt; 2144 </a:t>
            </a:r>
            <a:r>
              <a:rPr lang="en-US" sz="3200" dirty="0" smtClean="0">
                <a:sym typeface="Wingdings"/>
              </a:rPr>
              <a:t> make </a:t>
            </a:r>
            <a:r>
              <a:rPr lang="en-US" sz="3200" b="1" dirty="0" smtClean="0">
                <a:solidFill>
                  <a:srgbClr val="FF0000"/>
                </a:solidFill>
                <a:sym typeface="Wingdings"/>
              </a:rPr>
              <a:t>doesn’t call compiler</a:t>
            </a:r>
          </a:p>
        </p:txBody>
      </p:sp>
      <p:pic>
        <p:nvPicPr>
          <p:cNvPr id="40963" name="Picture 6" descr="06-01"/>
          <p:cNvPicPr>
            <a:picLocks noChangeAspect="1" noChangeArrowheads="1"/>
          </p:cNvPicPr>
          <p:nvPr/>
        </p:nvPicPr>
        <p:blipFill>
          <a:blip r:embed="rId3">
            <a:clrChange>
              <a:clrFrom>
                <a:srgbClr val="FDFDFD"/>
              </a:clrFrom>
              <a:clrTo>
                <a:srgbClr val="FDFDFD">
                  <a:alpha val="0"/>
                </a:srgbClr>
              </a:clrTo>
            </a:clrChange>
            <a:extLst>
              <a:ext uri="{28A0092B-C50C-407E-A947-70E740481C1C}">
                <a14:useLocalDpi xmlns:a14="http://schemas.microsoft.com/office/drawing/2010/main" val="0"/>
              </a:ext>
            </a:extLst>
          </a:blip>
          <a:srcRect/>
          <a:stretch>
            <a:fillRect/>
          </a:stretch>
        </p:blipFill>
        <p:spPr bwMode="auto">
          <a:xfrm>
            <a:off x="152400" y="1615561"/>
            <a:ext cx="8651029" cy="22203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3</a:t>
            </a:fld>
            <a:endParaRPr lang="en-US"/>
          </a:p>
        </p:txBody>
      </p:sp>
      <p:sp>
        <p:nvSpPr>
          <p:cNvPr id="3" name="TextBox 2"/>
          <p:cNvSpPr txBox="1"/>
          <p:nvPr/>
        </p:nvSpPr>
        <p:spPr>
          <a:xfrm>
            <a:off x="6965827" y="3586317"/>
            <a:ext cx="1949573" cy="369332"/>
          </a:xfrm>
          <a:prstGeom prst="rect">
            <a:avLst/>
          </a:prstGeom>
          <a:noFill/>
        </p:spPr>
        <p:txBody>
          <a:bodyPr wrap="none" rtlCol="0">
            <a:spAutoFit/>
          </a:bodyPr>
          <a:lstStyle/>
          <a:p>
            <a:r>
              <a:rPr lang="en-US" sz="1800" smtClean="0">
                <a:latin typeface="Arial" charset="0"/>
                <a:ea typeface="Arial" charset="0"/>
                <a:cs typeface="Arial" charset="0"/>
              </a:rPr>
              <a:t>Physical time </a:t>
            </a:r>
            <a:r>
              <a:rPr lang="en-US" sz="1800" smtClean="0">
                <a:latin typeface="Arial" charset="0"/>
                <a:ea typeface="Arial" charset="0"/>
                <a:cs typeface="Arial" charset="0"/>
                <a:sym typeface="Wingdings"/>
              </a:rPr>
              <a:t></a:t>
            </a:r>
            <a:endParaRPr lang="en-US" sz="1800" smtClean="0">
              <a:latin typeface="Arial" charset="0"/>
              <a:ea typeface="Arial" charset="0"/>
              <a:cs typeface="Arial" charset="0"/>
            </a:endParaRPr>
          </a:p>
        </p:txBody>
      </p:sp>
      <p:sp>
        <p:nvSpPr>
          <p:cNvPr id="7" name="TextBox 6"/>
          <p:cNvSpPr txBox="1"/>
          <p:nvPr/>
        </p:nvSpPr>
        <p:spPr>
          <a:xfrm>
            <a:off x="1070008" y="5341630"/>
            <a:ext cx="7003984" cy="1077218"/>
          </a:xfrm>
          <a:prstGeom prst="rect">
            <a:avLst/>
          </a:prstGeom>
          <a:solidFill>
            <a:schemeClr val="accent2">
              <a:lumMod val="20000"/>
              <a:lumOff val="80000"/>
            </a:schemeClr>
          </a:solidFill>
          <a:ln w="28575">
            <a:solidFill>
              <a:schemeClr val="tx1"/>
            </a:solidFill>
            <a:prstDash val="sysDash"/>
          </a:ln>
        </p:spPr>
        <p:txBody>
          <a:bodyPr wrap="square" rtlCol="0">
            <a:spAutoFit/>
          </a:bodyPr>
          <a:lstStyle/>
          <a:p>
            <a:r>
              <a:rPr lang="en-US" sz="3200" b="0" dirty="0" smtClean="0">
                <a:latin typeface="Arial" charset="0"/>
                <a:ea typeface="Arial" charset="0"/>
                <a:cs typeface="Arial" charset="0"/>
              </a:rPr>
              <a:t>Lack of time synchronization result </a:t>
            </a:r>
            <a:r>
              <a:rPr lang="en-US" sz="3200" b="0" smtClean="0">
                <a:latin typeface="Arial" charset="0"/>
                <a:ea typeface="Arial" charset="0"/>
                <a:cs typeface="Arial" charset="0"/>
              </a:rPr>
              <a:t>– a </a:t>
            </a:r>
            <a:r>
              <a:rPr lang="en-US" sz="3200" smtClean="0">
                <a:solidFill>
                  <a:srgbClr val="FF0000"/>
                </a:solidFill>
                <a:latin typeface="Arial" charset="0"/>
                <a:ea typeface="Arial" charset="0"/>
                <a:cs typeface="Arial" charset="0"/>
              </a:rPr>
              <a:t>possible </a:t>
            </a:r>
            <a:r>
              <a:rPr lang="en-US" sz="3200" dirty="0" smtClean="0">
                <a:solidFill>
                  <a:srgbClr val="FF0000"/>
                </a:solidFill>
                <a:latin typeface="Arial" charset="0"/>
                <a:ea typeface="Arial" charset="0"/>
                <a:cs typeface="Arial" charset="0"/>
              </a:rPr>
              <a:t>object file mismatch </a:t>
            </a:r>
          </a:p>
        </p:txBody>
      </p:sp>
    </p:spTree>
    <p:extLst>
      <p:ext uri="{BB962C8B-B14F-4D97-AF65-F5344CB8AC3E}">
        <p14:creationId xmlns:p14="http://schemas.microsoft.com/office/powerpoint/2010/main" val="930420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lnSpcReduction="10000"/>
          </a:bodyPr>
          <a:lstStyle/>
          <a:p>
            <a:pPr marL="514350" indent="-514350">
              <a:buFont typeface="+mj-lt"/>
              <a:buAutoNum type="arabicPeriod"/>
            </a:pPr>
            <a:r>
              <a:rPr lang="en-US" altLang="en-US" dirty="0" smtClean="0">
                <a:solidFill>
                  <a:schemeClr val="tx1">
                    <a:lumMod val="50000"/>
                    <a:lumOff val="50000"/>
                  </a:schemeClr>
                </a:solidFill>
              </a:rPr>
              <a:t>If </a:t>
            </a:r>
            <a:r>
              <a:rPr lang="en-US" altLang="en-US" b="1" dirty="0" smtClean="0">
                <a:solidFill>
                  <a:schemeClr val="tx1">
                    <a:lumMod val="50000"/>
                    <a:lumOff val="50000"/>
                  </a:schemeClr>
                </a:solidFill>
              </a:rPr>
              <a:t>same process </a:t>
            </a:r>
            <a:r>
              <a:rPr lang="en-US" altLang="en-US" dirty="0" smtClean="0">
                <a:solidFill>
                  <a:schemeClr val="tx1">
                    <a:lumMod val="50000"/>
                    <a:lumOff val="50000"/>
                  </a:schemeClr>
                </a:solidFill>
              </a:rPr>
              <a:t>and </a:t>
            </a:r>
            <a:r>
              <a:rPr lang="en-US" altLang="en-US" b="1" dirty="0">
                <a:solidFill>
                  <a:schemeClr val="tx1">
                    <a:lumMod val="50000"/>
                    <a:lumOff val="50000"/>
                  </a:schemeClr>
                </a:solidFill>
              </a:rPr>
              <a:t>a</a:t>
            </a:r>
            <a:r>
              <a:rPr lang="en-US" altLang="en-US" dirty="0" smtClean="0">
                <a:solidFill>
                  <a:schemeClr val="tx1">
                    <a:lumMod val="50000"/>
                    <a:lumOff val="50000"/>
                  </a:schemeClr>
                </a:solidFill>
              </a:rPr>
              <a:t> occurs before </a:t>
            </a:r>
            <a:r>
              <a:rPr lang="en-US" altLang="en-US" b="1" dirty="0">
                <a:solidFill>
                  <a:schemeClr val="tx1">
                    <a:lumMod val="50000"/>
                    <a:lumOff val="50000"/>
                  </a:schemeClr>
                </a:solidFill>
              </a:rPr>
              <a:t>b</a:t>
            </a:r>
            <a:r>
              <a:rPr lang="en-US" altLang="en-US" dirty="0" smtClean="0">
                <a:solidFill>
                  <a:schemeClr val="tx1">
                    <a:lumMod val="50000"/>
                    <a:lumOff val="50000"/>
                  </a:schemeClr>
                </a:solidFill>
              </a:rPr>
              <a:t>, then </a:t>
            </a:r>
            <a:r>
              <a:rPr lang="en-US" altLang="en-US" b="1" dirty="0" smtClean="0">
                <a:solidFill>
                  <a:schemeClr val="tx1">
                    <a:lumMod val="50000"/>
                    <a:lumOff val="50000"/>
                  </a:schemeClr>
                </a:solidFill>
              </a:rPr>
              <a:t>a</a:t>
            </a:r>
            <a:r>
              <a:rPr lang="en-US" altLang="en-US" dirty="0" smtClean="0">
                <a:solidFill>
                  <a:schemeClr val="tx1">
                    <a:lumMod val="50000"/>
                    <a:lumOff val="50000"/>
                  </a:schemeClr>
                </a:solidFill>
              </a:rPr>
              <a:t> </a:t>
            </a:r>
            <a:r>
              <a:rPr lang="en-US" altLang="en-US" dirty="0" smtClean="0">
                <a:solidFill>
                  <a:schemeClr val="tx1">
                    <a:lumMod val="50000"/>
                    <a:lumOff val="50000"/>
                  </a:schemeClr>
                </a:solidFill>
                <a:sym typeface="Wingdings"/>
              </a:rPr>
              <a:t> </a:t>
            </a:r>
            <a:r>
              <a:rPr lang="en-US" altLang="en-US" b="1" dirty="0">
                <a:solidFill>
                  <a:schemeClr val="tx1">
                    <a:lumMod val="50000"/>
                    <a:lumOff val="50000"/>
                  </a:schemeClr>
                </a:solidFill>
                <a:sym typeface="Wingdings"/>
              </a:rPr>
              <a:t>b</a:t>
            </a:r>
            <a:endParaRPr lang="en-US" altLang="en-US" b="1" dirty="0" smtClean="0">
              <a:solidFill>
                <a:schemeClr val="tx1">
                  <a:lumMod val="50000"/>
                  <a:lumOff val="50000"/>
                </a:schemeClr>
              </a:solidFill>
              <a:sym typeface="Wingdings"/>
            </a:endParaRPr>
          </a:p>
          <a:p>
            <a:pPr marL="514350" indent="-514350">
              <a:buFont typeface="+mj-lt"/>
              <a:buAutoNum type="arabicPeriod"/>
            </a:pPr>
            <a:endParaRPr lang="en-US" altLang="en-US" dirty="0" smtClean="0">
              <a:solidFill>
                <a:schemeClr val="tx1">
                  <a:lumMod val="50000"/>
                  <a:lumOff val="50000"/>
                </a:schemeClr>
              </a:solidFill>
              <a:sym typeface="Wingdings"/>
            </a:endParaRPr>
          </a:p>
          <a:p>
            <a:pPr marL="514350" indent="-514350">
              <a:buFont typeface="+mj-lt"/>
              <a:buAutoNum type="arabicPeriod"/>
            </a:pPr>
            <a:r>
              <a:rPr lang="en-US" altLang="en-US" dirty="0" smtClean="0">
                <a:solidFill>
                  <a:schemeClr val="tx1">
                    <a:lumMod val="50000"/>
                    <a:lumOff val="50000"/>
                  </a:schemeClr>
                </a:solidFill>
                <a:sym typeface="Wingdings"/>
              </a:rPr>
              <a:t>If </a:t>
            </a:r>
            <a:r>
              <a:rPr lang="en-US" altLang="en-US" b="1" dirty="0">
                <a:solidFill>
                  <a:schemeClr val="tx1">
                    <a:lumMod val="50000"/>
                    <a:lumOff val="50000"/>
                  </a:schemeClr>
                </a:solidFill>
                <a:sym typeface="Wingdings"/>
              </a:rPr>
              <a:t>c</a:t>
            </a:r>
            <a:r>
              <a:rPr lang="en-US" altLang="en-US" dirty="0" smtClean="0">
                <a:solidFill>
                  <a:schemeClr val="tx1">
                    <a:lumMod val="50000"/>
                    <a:lumOff val="50000"/>
                  </a:schemeClr>
                </a:solidFill>
                <a:sym typeface="Wingdings"/>
              </a:rPr>
              <a:t> is a message receipt of </a:t>
            </a:r>
            <a:r>
              <a:rPr lang="en-US" altLang="en-US" b="1" dirty="0">
                <a:solidFill>
                  <a:schemeClr val="tx1">
                    <a:lumMod val="50000"/>
                    <a:lumOff val="50000"/>
                  </a:schemeClr>
                </a:solidFill>
                <a:sym typeface="Wingdings"/>
              </a:rPr>
              <a:t>b</a:t>
            </a:r>
            <a:r>
              <a:rPr lang="en-US" altLang="en-US" dirty="0" smtClean="0">
                <a:solidFill>
                  <a:schemeClr val="tx1">
                    <a:lumMod val="50000"/>
                    <a:lumOff val="50000"/>
                  </a:schemeClr>
                </a:solidFill>
                <a:sym typeface="Wingdings"/>
              </a:rPr>
              <a:t>, then </a:t>
            </a:r>
            <a:r>
              <a:rPr lang="en-US" altLang="en-US" b="1" dirty="0" smtClean="0">
                <a:solidFill>
                  <a:schemeClr val="tx1">
                    <a:lumMod val="50000"/>
                    <a:lumOff val="50000"/>
                  </a:schemeClr>
                </a:solidFill>
                <a:sym typeface="Wingdings"/>
              </a:rPr>
              <a:t>b</a:t>
            </a:r>
            <a:r>
              <a:rPr lang="en-US" altLang="en-US" dirty="0" smtClean="0">
                <a:solidFill>
                  <a:schemeClr val="tx1">
                    <a:lumMod val="50000"/>
                    <a:lumOff val="50000"/>
                  </a:schemeClr>
                </a:solidFill>
                <a:sym typeface="Wingdings"/>
              </a:rPr>
              <a:t>  </a:t>
            </a:r>
            <a:r>
              <a:rPr lang="en-US" altLang="en-US" b="1" dirty="0">
                <a:solidFill>
                  <a:schemeClr val="tx1">
                    <a:lumMod val="50000"/>
                    <a:lumOff val="50000"/>
                  </a:schemeClr>
                </a:solidFill>
                <a:sym typeface="Wingdings"/>
              </a:rPr>
              <a:t>c</a:t>
            </a:r>
            <a:endParaRPr lang="en-US" altLang="en-US" b="1" dirty="0" smtClean="0">
              <a:solidFill>
                <a:schemeClr val="tx1">
                  <a:lumMod val="50000"/>
                  <a:lumOff val="50000"/>
                </a:schemeClr>
              </a:solidFill>
              <a:sym typeface="Wingdings"/>
            </a:endParaRPr>
          </a:p>
          <a:p>
            <a:pPr marL="514350" indent="-514350">
              <a:buFont typeface="+mj-lt"/>
              <a:buAutoNum type="arabicPeriod"/>
            </a:pPr>
            <a:endParaRPr lang="en-US" altLang="en-US" dirty="0" smtClean="0">
              <a:sym typeface="Wingdings"/>
            </a:endParaRPr>
          </a:p>
          <a:p>
            <a:pPr marL="514350" indent="-514350">
              <a:buFont typeface="+mj-lt"/>
              <a:buAutoNum type="arabicPeriod"/>
            </a:pPr>
            <a:r>
              <a:rPr lang="en-US" altLang="en-US" dirty="0" smtClean="0">
                <a:sym typeface="Wingdings"/>
              </a:rPr>
              <a:t>If </a:t>
            </a:r>
            <a:r>
              <a:rPr lang="en-US" altLang="en-US" b="1" dirty="0">
                <a:sym typeface="Wingdings"/>
              </a:rPr>
              <a:t>a</a:t>
            </a:r>
            <a:r>
              <a:rPr lang="en-US" altLang="en-US" dirty="0" smtClean="0">
                <a:sym typeface="Wingdings"/>
              </a:rPr>
              <a:t>  </a:t>
            </a:r>
            <a:r>
              <a:rPr lang="en-US" altLang="en-US" b="1" dirty="0" smtClean="0">
                <a:sym typeface="Wingdings"/>
              </a:rPr>
              <a:t>b</a:t>
            </a:r>
            <a:r>
              <a:rPr lang="en-US" altLang="en-US" dirty="0" smtClean="0">
                <a:sym typeface="Wingdings"/>
              </a:rPr>
              <a:t> and </a:t>
            </a:r>
            <a:r>
              <a:rPr lang="en-US" altLang="en-US" b="1" dirty="0">
                <a:sym typeface="Wingdings"/>
              </a:rPr>
              <a:t>b</a:t>
            </a:r>
            <a:r>
              <a:rPr lang="en-US" altLang="en-US" dirty="0" smtClean="0">
                <a:sym typeface="Wingdings"/>
              </a:rPr>
              <a:t>  </a:t>
            </a:r>
            <a:r>
              <a:rPr lang="en-US" altLang="en-US" b="1" dirty="0">
                <a:sym typeface="Wingdings"/>
              </a:rPr>
              <a:t>c</a:t>
            </a:r>
            <a:r>
              <a:rPr lang="en-US" altLang="en-US" dirty="0" smtClean="0">
                <a:sym typeface="Wingdings"/>
              </a:rPr>
              <a:t>, then </a:t>
            </a:r>
            <a:r>
              <a:rPr lang="en-US" altLang="en-US" b="1" dirty="0">
                <a:sym typeface="Wingdings"/>
              </a:rPr>
              <a:t>a</a:t>
            </a:r>
            <a:r>
              <a:rPr lang="en-US" altLang="en-US" dirty="0" smtClean="0">
                <a:sym typeface="Wingdings"/>
              </a:rPr>
              <a:t>  </a:t>
            </a:r>
            <a:r>
              <a:rPr lang="en-US" altLang="en-US" b="1" dirty="0">
                <a:sym typeface="Wingdings"/>
              </a:rPr>
              <a:t>c</a:t>
            </a:r>
            <a:endParaRPr lang="en-US" altLang="en-US" b="1" dirty="0" smtClean="0">
              <a:sym typeface="Wingdings"/>
            </a:endParaRPr>
          </a:p>
        </p:txBody>
      </p:sp>
      <p:sp>
        <p:nvSpPr>
          <p:cNvPr id="60417" name="Rectangle 2"/>
          <p:cNvSpPr>
            <a:spLocks noGrp="1" noChangeArrowheads="1"/>
          </p:cNvSpPr>
          <p:nvPr>
            <p:ph type="title"/>
          </p:nvPr>
        </p:nvSpPr>
        <p:spPr/>
        <p:txBody>
          <a:bodyPr/>
          <a:lstStyle/>
          <a:p>
            <a:r>
              <a:rPr lang="en-GB" altLang="en-US" dirty="0" smtClean="0"/>
              <a:t>Defining “happens-before”</a:t>
            </a:r>
            <a:endParaRPr lang="en-GB" altLang="en-US" dirty="0"/>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a:stCxn id="7" idx="2"/>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a:stCxn id="8" idx="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P1</a:t>
            </a:r>
            <a:endParaRPr lang="en-US" sz="2800" dirty="0">
              <a:solidFill>
                <a:schemeClr val="tx1"/>
              </a:solidFill>
              <a:latin typeface="+mn-lt"/>
            </a:endParaRPr>
          </a:p>
        </p:txBody>
      </p:sp>
      <p:sp>
        <p:nvSpPr>
          <p:cNvPr id="7" name="Process 6"/>
          <p:cNvSpPr/>
          <p:nvPr/>
        </p:nvSpPr>
        <p:spPr>
          <a:xfrm>
            <a:off x="3281799" y="3497019"/>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dirty="0" smtClean="0">
                <a:solidFill>
                  <a:schemeClr val="tx1"/>
                </a:solidFill>
                <a:latin typeface="+mn-lt"/>
              </a:rPr>
              <a:t>P2</a:t>
            </a:r>
            <a:endParaRPr lang="en-US" sz="2800" dirty="0">
              <a:solidFill>
                <a:schemeClr val="tx1"/>
              </a:solidFill>
              <a:latin typeface="+mn-lt"/>
            </a:endParaRPr>
          </a:p>
        </p:txBody>
      </p:sp>
      <p:sp>
        <p:nvSpPr>
          <p:cNvPr id="8" name="Process 7"/>
          <p:cNvSpPr/>
          <p:nvPr/>
        </p:nvSpPr>
        <p:spPr>
          <a:xfrm>
            <a:off x="5187260" y="387518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800" smtClean="0">
                <a:solidFill>
                  <a:schemeClr val="tx1"/>
                </a:solidFill>
                <a:latin typeface="+mn-lt"/>
              </a:rPr>
              <a:t>P3</a:t>
            </a:r>
            <a:endParaRPr lang="en-US" sz="2800" dirty="0">
              <a:solidFill>
                <a:schemeClr val="tx1"/>
              </a:solidFill>
              <a:latin typeface="+mn-lt"/>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24" name="Group 23"/>
          <p:cNvGrpSpPr/>
          <p:nvPr/>
        </p:nvGrpSpPr>
        <p:grpSpPr>
          <a:xfrm>
            <a:off x="1822321" y="5331258"/>
            <a:ext cx="2304931" cy="516713"/>
            <a:chOff x="1822321" y="5331258"/>
            <a:chExt cx="2304931" cy="516713"/>
          </a:xfrm>
        </p:grpSpPr>
        <p:sp>
          <p:nvSpPr>
            <p:cNvPr id="25" name="Oval 24"/>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6" name="TextBox 25"/>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23" name="Straight Arrow Connector 22"/>
            <p:cNvCxnSpPr>
              <a:stCxn id="18" idx="6"/>
              <a:endCxn id="25" idx="2"/>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30</a:t>
            </a:fld>
            <a:endParaRPr lang="en-US"/>
          </a:p>
        </p:txBody>
      </p:sp>
      <p:sp>
        <p:nvSpPr>
          <p:cNvPr id="22" name="TextBox 21"/>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Tree>
    <p:extLst>
      <p:ext uri="{BB962C8B-B14F-4D97-AF65-F5344CB8AC3E}">
        <p14:creationId xmlns:p14="http://schemas.microsoft.com/office/powerpoint/2010/main" val="205477634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Content Placeholder 6"/>
          <p:cNvSpPr>
            <a:spLocks noGrp="1"/>
          </p:cNvSpPr>
          <p:nvPr>
            <p:ph idx="1"/>
          </p:nvPr>
        </p:nvSpPr>
        <p:spPr>
          <a:xfrm>
            <a:off x="152400" y="1447800"/>
            <a:ext cx="8763000" cy="1479645"/>
          </a:xfrm>
        </p:spPr>
        <p:txBody>
          <a:bodyPr/>
          <a:lstStyle/>
          <a:p>
            <a:r>
              <a:rPr lang="en-GB" dirty="0" smtClean="0"/>
              <a:t>Not all events are related by </a:t>
            </a:r>
            <a:r>
              <a:rPr lang="en-GB" dirty="0" smtClean="0">
                <a:sym typeface="Wingdings"/>
              </a:rPr>
              <a:t></a:t>
            </a:r>
            <a:endParaRPr lang="en-GB" dirty="0">
              <a:sym typeface="Wingdings"/>
            </a:endParaRPr>
          </a:p>
          <a:p>
            <a:endParaRPr lang="en-GB" dirty="0" smtClean="0"/>
          </a:p>
          <a:p>
            <a:r>
              <a:rPr lang="en-GB" b="1" dirty="0" smtClean="0"/>
              <a:t>a,</a:t>
            </a:r>
            <a:r>
              <a:rPr lang="en-GB" dirty="0" smtClean="0"/>
              <a:t> </a:t>
            </a:r>
            <a:r>
              <a:rPr lang="en-GB" b="1" dirty="0" smtClean="0"/>
              <a:t>d</a:t>
            </a:r>
            <a:r>
              <a:rPr lang="en-GB" dirty="0" smtClean="0"/>
              <a:t> not related by </a:t>
            </a:r>
            <a:r>
              <a:rPr lang="en-GB" dirty="0" smtClean="0">
                <a:sym typeface="Wingdings"/>
              </a:rPr>
              <a:t></a:t>
            </a:r>
            <a:r>
              <a:rPr lang="en-GB" dirty="0" smtClean="0"/>
              <a:t> so </a:t>
            </a:r>
            <a:r>
              <a:rPr lang="en-GB" b="1" i="1" dirty="0" smtClean="0">
                <a:solidFill>
                  <a:schemeClr val="accent6">
                    <a:lumMod val="75000"/>
                  </a:schemeClr>
                </a:solidFill>
              </a:rPr>
              <a:t>concurrent,</a:t>
            </a:r>
            <a:r>
              <a:rPr lang="en-GB" b="1" dirty="0" smtClean="0"/>
              <a:t> </a:t>
            </a:r>
            <a:r>
              <a:rPr lang="en-GB" dirty="0" smtClean="0"/>
              <a:t>written as </a:t>
            </a:r>
            <a:r>
              <a:rPr lang="en-GB" b="1" dirty="0" smtClean="0"/>
              <a:t>a</a:t>
            </a:r>
            <a:r>
              <a:rPr lang="en-GB" dirty="0" smtClean="0"/>
              <a:t> || </a:t>
            </a:r>
            <a:r>
              <a:rPr lang="en-GB" b="1" dirty="0" smtClean="0"/>
              <a:t>d</a:t>
            </a:r>
            <a:endParaRPr lang="en-GB" b="1" dirty="0"/>
          </a:p>
        </p:txBody>
      </p:sp>
      <p:sp>
        <p:nvSpPr>
          <p:cNvPr id="63489" name="Rectangle 2"/>
          <p:cNvSpPr>
            <a:spLocks noGrp="1" noChangeArrowheads="1"/>
          </p:cNvSpPr>
          <p:nvPr>
            <p:ph type="title"/>
          </p:nvPr>
        </p:nvSpPr>
        <p:spPr/>
        <p:txBody>
          <a:bodyPr/>
          <a:lstStyle/>
          <a:p>
            <a:r>
              <a:rPr lang="en-GB" altLang="en-US" smtClean="0"/>
              <a:t>Concurrent events</a:t>
            </a:r>
            <a:endParaRPr lang="en-GB" altLang="en-US" dirty="0"/>
          </a:p>
        </p:txBody>
      </p:sp>
      <p:sp>
        <p:nvSpPr>
          <p:cNvPr id="14" name="Slide Number Placeholder 13"/>
          <p:cNvSpPr>
            <a:spLocks noGrp="1"/>
          </p:cNvSpPr>
          <p:nvPr>
            <p:ph type="sldNum" sz="quarter" idx="12"/>
          </p:nvPr>
        </p:nvSpPr>
        <p:spPr/>
        <p:txBody>
          <a:bodyPr/>
          <a:lstStyle/>
          <a:p>
            <a:pPr>
              <a:defRPr/>
            </a:pPr>
            <a:fld id="{729111C5-E04E-4942-8174-12BB645D56A6}" type="slidenum">
              <a:rPr lang="en-US" smtClean="0"/>
              <a:pPr>
                <a:defRPr/>
              </a:pPr>
              <a:t>31</a:t>
            </a:fld>
            <a:endParaRPr lang="en-US"/>
          </a:p>
        </p:txBody>
      </p:sp>
      <p:cxnSp>
        <p:nvCxnSpPr>
          <p:cNvPr id="6" name="Straight Connector 5"/>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8" name="Straight Connector 7"/>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9" name="Straight Connector 8"/>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10" name="Process 9"/>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P1</a:t>
            </a:r>
          </a:p>
        </p:txBody>
      </p:sp>
      <p:sp>
        <p:nvSpPr>
          <p:cNvPr id="11" name="Oval 10"/>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2" name="Oval 11"/>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3" name="TextBox 12"/>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15" name="TextBox 14"/>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16" name="Group 15"/>
          <p:cNvGrpSpPr/>
          <p:nvPr/>
        </p:nvGrpSpPr>
        <p:grpSpPr>
          <a:xfrm>
            <a:off x="1822321" y="5331258"/>
            <a:ext cx="2304931" cy="516713"/>
            <a:chOff x="1822321" y="5331258"/>
            <a:chExt cx="2304931" cy="516713"/>
          </a:xfrm>
        </p:grpSpPr>
        <p:sp>
          <p:nvSpPr>
            <p:cNvPr id="17" name="Oval 16"/>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TextBox 17"/>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19" name="Straight Arrow Connector 18"/>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20" name="Process 19"/>
          <p:cNvSpPr/>
          <p:nvPr/>
        </p:nvSpPr>
        <p:spPr>
          <a:xfrm>
            <a:off x="3284506" y="350860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P2</a:t>
            </a:r>
          </a:p>
        </p:txBody>
      </p:sp>
      <p:sp>
        <p:nvSpPr>
          <p:cNvPr id="21" name="Process 20"/>
          <p:cNvSpPr/>
          <p:nvPr/>
        </p:nvSpPr>
        <p:spPr>
          <a:xfrm>
            <a:off x="5187260" y="3870385"/>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P3</a:t>
            </a:r>
          </a:p>
        </p:txBody>
      </p:sp>
      <p:sp>
        <p:nvSpPr>
          <p:cNvPr id="22" name="TextBox 21"/>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
        <p:nvSpPr>
          <p:cNvPr id="23" name="Oval 22"/>
          <p:cNvSpPr/>
          <p:nvPr/>
        </p:nvSpPr>
        <p:spPr>
          <a:xfrm>
            <a:off x="5501299" y="4866033"/>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4" name="TextBox 23"/>
          <p:cNvSpPr txBox="1"/>
          <p:nvPr/>
        </p:nvSpPr>
        <p:spPr>
          <a:xfrm>
            <a:off x="5106382" y="4673973"/>
            <a:ext cx="372218" cy="461665"/>
          </a:xfrm>
          <a:prstGeom prst="rect">
            <a:avLst/>
          </a:prstGeom>
          <a:noFill/>
        </p:spPr>
        <p:txBody>
          <a:bodyPr wrap="none" rtlCol="0">
            <a:spAutoFit/>
          </a:bodyPr>
          <a:lstStyle/>
          <a:p>
            <a:r>
              <a:rPr lang="en-US" sz="2400" dirty="0" smtClean="0">
                <a:latin typeface="Arial" charset="0"/>
                <a:ea typeface="Arial" charset="0"/>
                <a:cs typeface="Arial" charset="0"/>
              </a:rPr>
              <a:t>d</a:t>
            </a:r>
          </a:p>
        </p:txBody>
      </p:sp>
    </p:spTree>
    <p:extLst>
      <p:ext uri="{BB962C8B-B14F-4D97-AF65-F5344CB8AC3E}">
        <p14:creationId xmlns:p14="http://schemas.microsoft.com/office/powerpoint/2010/main" val="69755786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0" y="1496291"/>
            <a:ext cx="8763000" cy="4980709"/>
          </a:xfrm>
        </p:spPr>
        <p:txBody>
          <a:bodyPr>
            <a:noAutofit/>
          </a:bodyPr>
          <a:lstStyle/>
          <a:p>
            <a:r>
              <a:rPr lang="en-US" sz="3200" dirty="0" smtClean="0"/>
              <a:t>We seek a </a:t>
            </a:r>
            <a:r>
              <a:rPr lang="en-US" sz="3200" b="1" i="1" dirty="0" smtClean="0">
                <a:solidFill>
                  <a:schemeClr val="accent6">
                    <a:lumMod val="75000"/>
                  </a:schemeClr>
                </a:solidFill>
              </a:rPr>
              <a:t>clock time C</a:t>
            </a:r>
            <a:r>
              <a:rPr lang="en-US" sz="3200" b="1" dirty="0" smtClean="0">
                <a:solidFill>
                  <a:schemeClr val="accent6">
                    <a:lumMod val="75000"/>
                  </a:schemeClr>
                </a:solidFill>
              </a:rPr>
              <a:t>(</a:t>
            </a:r>
            <a:r>
              <a:rPr lang="en-US" sz="3200" b="1" dirty="0" smtClean="0"/>
              <a:t>a</a:t>
            </a:r>
            <a:r>
              <a:rPr lang="en-US" sz="3200" b="1" dirty="0" smtClean="0">
                <a:solidFill>
                  <a:schemeClr val="accent6">
                    <a:lumMod val="75000"/>
                  </a:schemeClr>
                </a:solidFill>
              </a:rPr>
              <a:t>)</a:t>
            </a:r>
            <a:r>
              <a:rPr lang="en-US" sz="3200" dirty="0" smtClean="0"/>
              <a:t> for every event </a:t>
            </a:r>
            <a:r>
              <a:rPr lang="en-US" sz="3200" b="1" dirty="0" smtClean="0"/>
              <a:t>a</a:t>
            </a:r>
          </a:p>
          <a:p>
            <a:endParaRPr lang="en-US" sz="3200" b="1" dirty="0" smtClean="0"/>
          </a:p>
          <a:p>
            <a:endParaRPr lang="en-US" sz="3200" b="1" dirty="0"/>
          </a:p>
          <a:p>
            <a:endParaRPr lang="en-US" sz="3200" b="1" dirty="0" smtClean="0"/>
          </a:p>
          <a:p>
            <a:endParaRPr lang="en-US" sz="3200" b="1" dirty="0"/>
          </a:p>
          <a:p>
            <a:endParaRPr lang="en-US" sz="3200" b="1" dirty="0"/>
          </a:p>
          <a:p>
            <a:r>
              <a:rPr lang="en-US" sz="3200" dirty="0" smtClean="0"/>
              <a:t>Clock condition: If </a:t>
            </a:r>
            <a:r>
              <a:rPr lang="en-US" sz="3200" b="1" dirty="0" smtClean="0"/>
              <a:t>a</a:t>
            </a:r>
            <a:r>
              <a:rPr lang="en-US" sz="3200" dirty="0" smtClean="0"/>
              <a:t> </a:t>
            </a:r>
            <a:r>
              <a:rPr lang="en-US" sz="3200" dirty="0" smtClean="0">
                <a:sym typeface="Wingdings"/>
              </a:rPr>
              <a:t> </a:t>
            </a:r>
            <a:r>
              <a:rPr lang="en-US" sz="3200" b="1" dirty="0" smtClean="0">
                <a:sym typeface="Wingdings"/>
              </a:rPr>
              <a:t>b</a:t>
            </a:r>
            <a:r>
              <a:rPr lang="en-US" sz="3200" dirty="0" smtClean="0">
                <a:sym typeface="Wingdings"/>
              </a:rPr>
              <a:t>, then </a:t>
            </a:r>
            <a:r>
              <a:rPr lang="en-US" sz="3200" i="1" dirty="0" smtClean="0">
                <a:sym typeface="Wingdings"/>
              </a:rPr>
              <a:t>C</a:t>
            </a:r>
            <a:r>
              <a:rPr lang="en-US" sz="3200" dirty="0" smtClean="0">
                <a:sym typeface="Wingdings"/>
              </a:rPr>
              <a:t>(</a:t>
            </a:r>
            <a:r>
              <a:rPr lang="en-US" sz="3200" b="1" dirty="0" smtClean="0">
                <a:sym typeface="Wingdings"/>
              </a:rPr>
              <a:t>a</a:t>
            </a:r>
            <a:r>
              <a:rPr lang="en-US" sz="3200" dirty="0" smtClean="0">
                <a:sym typeface="Wingdings"/>
              </a:rPr>
              <a:t>) &lt; </a:t>
            </a:r>
            <a:r>
              <a:rPr lang="en-US" sz="3200" i="1" dirty="0" smtClean="0">
                <a:sym typeface="Wingdings"/>
              </a:rPr>
              <a:t>C</a:t>
            </a:r>
            <a:r>
              <a:rPr lang="en-US" sz="3200" dirty="0" smtClean="0">
                <a:sym typeface="Wingdings"/>
              </a:rPr>
              <a:t>(</a:t>
            </a:r>
            <a:r>
              <a:rPr lang="en-US" sz="3200" b="1" dirty="0" smtClean="0">
                <a:sym typeface="Wingdings"/>
              </a:rPr>
              <a:t>b</a:t>
            </a:r>
            <a:r>
              <a:rPr lang="en-US" sz="3200" dirty="0" smtClean="0">
                <a:sym typeface="Wingdings"/>
              </a:rPr>
              <a:t>)</a:t>
            </a:r>
            <a:endParaRPr lang="en-US" sz="3200" dirty="0"/>
          </a:p>
        </p:txBody>
      </p:sp>
      <p:sp>
        <p:nvSpPr>
          <p:cNvPr id="4" name="Title 3"/>
          <p:cNvSpPr>
            <a:spLocks noGrp="1"/>
          </p:cNvSpPr>
          <p:nvPr>
            <p:ph type="title"/>
          </p:nvPr>
        </p:nvSpPr>
        <p:spPr/>
        <p:txBody>
          <a:bodyPr/>
          <a:lstStyle/>
          <a:p>
            <a:r>
              <a:rPr lang="en-US" sz="4000" dirty="0" smtClean="0"/>
              <a:t>Lamport clocks: Objective</a:t>
            </a:r>
            <a:endParaRPr lang="en-US" sz="4000" dirty="0"/>
          </a:p>
        </p:txBody>
      </p:sp>
      <p:sp>
        <p:nvSpPr>
          <p:cNvPr id="5" name="Slide Number Placeholder 4"/>
          <p:cNvSpPr>
            <a:spLocks noGrp="1"/>
          </p:cNvSpPr>
          <p:nvPr>
            <p:ph type="sldNum" sz="quarter" idx="12"/>
          </p:nvPr>
        </p:nvSpPr>
        <p:spPr/>
        <p:txBody>
          <a:bodyPr/>
          <a:lstStyle/>
          <a:p>
            <a:pPr>
              <a:defRPr/>
            </a:pPr>
            <a:fld id="{729111C5-E04E-4942-8174-12BB645D56A6}" type="slidenum">
              <a:rPr lang="en-US" smtClean="0"/>
              <a:pPr>
                <a:defRPr/>
              </a:pPr>
              <a:t>32</a:t>
            </a:fld>
            <a:endParaRPr lang="en-US"/>
          </a:p>
        </p:txBody>
      </p:sp>
      <p:sp>
        <p:nvSpPr>
          <p:cNvPr id="6" name="Rectangle 5"/>
          <p:cNvSpPr/>
          <p:nvPr/>
        </p:nvSpPr>
        <p:spPr>
          <a:xfrm>
            <a:off x="152400" y="2569596"/>
            <a:ext cx="8763001" cy="1171132"/>
          </a:xfrm>
          <a:prstGeom prst="rect">
            <a:avLst/>
          </a:prstGeom>
          <a:solidFill>
            <a:schemeClr val="accent3">
              <a:lumMod val="20000"/>
              <a:lumOff val="80000"/>
            </a:schemeClr>
          </a:solidFill>
          <a:ln w="28575">
            <a:solidFill>
              <a:schemeClr val="tx1"/>
            </a:solidFill>
            <a:prstDash val="sysDash"/>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91440" rIns="457200" bIns="91440" numCol="1" spcCol="0" rtlCol="0" fromWordArt="0" anchor="ctr" anchorCtr="0" forceAA="0" compatLnSpc="1">
            <a:prstTxWarp prst="textNoShape">
              <a:avLst/>
            </a:prstTxWarp>
            <a:noAutofit/>
          </a:bodyPr>
          <a:lstStyle/>
          <a:p>
            <a:pPr lvl="1" defTabSz="457200">
              <a:lnSpc>
                <a:spcPct val="80000"/>
              </a:lnSpc>
              <a:spcBef>
                <a:spcPct val="20000"/>
              </a:spcBef>
            </a:pPr>
            <a:r>
              <a:rPr lang="en-US" altLang="en-US" sz="3200" spc="-50" dirty="0" smtClean="0">
                <a:solidFill>
                  <a:prstClr val="black"/>
                </a:solidFill>
                <a:ea typeface="ＭＳ Ｐゴシック" pitchFamily="-1" charset="-128"/>
              </a:rPr>
              <a:t>Plan: </a:t>
            </a:r>
            <a:r>
              <a:rPr lang="en-US" altLang="en-US" sz="3200" spc="-50" dirty="0" smtClean="0">
                <a:solidFill>
                  <a:schemeClr val="accent3">
                    <a:lumMod val="50000"/>
                  </a:schemeClr>
                </a:solidFill>
                <a:ea typeface="ＭＳ Ｐゴシック" pitchFamily="-1" charset="-128"/>
              </a:rPr>
              <a:t>Tag</a:t>
            </a:r>
            <a:r>
              <a:rPr lang="en-US" altLang="en-US" sz="3200" spc="-50" dirty="0" smtClean="0">
                <a:solidFill>
                  <a:prstClr val="black"/>
                </a:solidFill>
                <a:ea typeface="ＭＳ Ｐゴシック" pitchFamily="-1" charset="-128"/>
              </a:rPr>
              <a:t> </a:t>
            </a:r>
            <a:r>
              <a:rPr lang="en-US" altLang="en-US" sz="3200" b="0" spc="-50" dirty="0" smtClean="0">
                <a:solidFill>
                  <a:prstClr val="black"/>
                </a:solidFill>
                <a:ea typeface="ＭＳ Ｐゴシック" pitchFamily="-1" charset="-128"/>
              </a:rPr>
              <a:t>events with clock times; use </a:t>
            </a:r>
            <a:r>
              <a:rPr lang="en-US" altLang="en-US" sz="3200" spc="-50" dirty="0" smtClean="0">
                <a:solidFill>
                  <a:prstClr val="black"/>
                </a:solidFill>
                <a:ea typeface="ＭＳ Ｐゴシック" pitchFamily="-1" charset="-128"/>
              </a:rPr>
              <a:t>clock times</a:t>
            </a:r>
            <a:r>
              <a:rPr lang="en-US" altLang="en-US" sz="3200" b="0" spc="-50" dirty="0" smtClean="0">
                <a:solidFill>
                  <a:prstClr val="black"/>
                </a:solidFill>
                <a:ea typeface="ＭＳ Ｐゴシック" pitchFamily="-1" charset="-128"/>
              </a:rPr>
              <a:t> to make distributed system correct</a:t>
            </a:r>
            <a:endParaRPr lang="en-US" altLang="ja-JP" sz="2800" b="0" spc="-50" dirty="0">
              <a:solidFill>
                <a:prstClr val="black"/>
              </a:solidFill>
              <a:ea typeface="ＭＳ Ｐゴシック" pitchFamily="-1" charset="-128"/>
            </a:endParaRPr>
          </a:p>
        </p:txBody>
      </p:sp>
    </p:spTree>
    <p:extLst>
      <p:ext uri="{BB962C8B-B14F-4D97-AF65-F5344CB8AC3E}">
        <p14:creationId xmlns:p14="http://schemas.microsoft.com/office/powerpoint/2010/main" val="3739639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a:bodyPr>
          <a:lstStyle/>
          <a:p>
            <a:r>
              <a:rPr lang="en-US" altLang="en-US" dirty="0" smtClean="0">
                <a:sym typeface="Wingdings"/>
              </a:rPr>
              <a:t>Each process </a:t>
            </a:r>
            <a:r>
              <a:rPr lang="en-US" altLang="en-US" b="1" dirty="0" smtClean="0">
                <a:sym typeface="Wingdings"/>
              </a:rPr>
              <a:t>P</a:t>
            </a:r>
            <a:r>
              <a:rPr lang="en-US" altLang="en-US" b="1" i="1" baseline="-25000" dirty="0" smtClean="0">
                <a:sym typeface="Wingdings"/>
              </a:rPr>
              <a:t>i</a:t>
            </a:r>
            <a:r>
              <a:rPr lang="en-US" altLang="en-US" dirty="0" smtClean="0">
                <a:sym typeface="Wingdings"/>
              </a:rPr>
              <a:t> maintains a local clock </a:t>
            </a:r>
            <a:r>
              <a:rPr lang="en-US" altLang="en-US" b="1" i="1" dirty="0" smtClean="0">
                <a:sym typeface="Wingdings"/>
              </a:rPr>
              <a:t>C</a:t>
            </a:r>
            <a:r>
              <a:rPr lang="en-US" altLang="en-US" b="1" i="1" baseline="-25000" dirty="0" smtClean="0">
                <a:sym typeface="Wingdings"/>
              </a:rPr>
              <a:t>i</a:t>
            </a:r>
          </a:p>
          <a:p>
            <a:endParaRPr lang="en-US" altLang="en-US" b="1" i="1" dirty="0">
              <a:sym typeface="Wingdings"/>
            </a:endParaRPr>
          </a:p>
          <a:p>
            <a:pPr marL="514350" indent="-514350">
              <a:buFont typeface="+mj-lt"/>
              <a:buAutoNum type="arabicPeriod"/>
            </a:pPr>
            <a:r>
              <a:rPr lang="en-US" altLang="en-US" dirty="0" smtClean="0">
                <a:sym typeface="Wingdings"/>
              </a:rPr>
              <a:t>Before executing an event, </a:t>
            </a:r>
            <a:r>
              <a:rPr lang="en-US" altLang="en-US" b="1" i="1" dirty="0" smtClean="0">
                <a:sym typeface="Wingdings"/>
              </a:rPr>
              <a:t>C</a:t>
            </a:r>
            <a:r>
              <a:rPr lang="en-US" altLang="en-US" b="1" i="1" baseline="-25000" dirty="0" smtClean="0">
                <a:sym typeface="Wingdings"/>
              </a:rPr>
              <a:t>i</a:t>
            </a:r>
            <a:r>
              <a:rPr lang="en-US" altLang="en-US" dirty="0" smtClean="0">
                <a:sym typeface="Wingdings"/>
              </a:rPr>
              <a:t>  </a:t>
            </a:r>
            <a:r>
              <a:rPr lang="en-US" altLang="en-US" b="1" i="1" dirty="0" smtClean="0">
                <a:sym typeface="Wingdings"/>
              </a:rPr>
              <a:t>C</a:t>
            </a:r>
            <a:r>
              <a:rPr lang="en-US" altLang="en-US" b="1" i="1" baseline="-25000" dirty="0" smtClean="0">
                <a:sym typeface="Wingdings"/>
              </a:rPr>
              <a:t>i</a:t>
            </a:r>
            <a:r>
              <a:rPr lang="en-US" altLang="en-US" dirty="0" smtClean="0">
                <a:sym typeface="Wingdings"/>
              </a:rPr>
              <a:t> + 1</a:t>
            </a:r>
          </a:p>
        </p:txBody>
      </p:sp>
      <p:sp>
        <p:nvSpPr>
          <p:cNvPr id="60417" name="Rectangle 2"/>
          <p:cNvSpPr>
            <a:spLocks noGrp="1" noChangeArrowheads="1"/>
          </p:cNvSpPr>
          <p:nvPr>
            <p:ph type="title"/>
          </p:nvPr>
        </p:nvSpPr>
        <p:spPr/>
        <p:txBody>
          <a:bodyPr/>
          <a:lstStyle/>
          <a:p>
            <a:r>
              <a:rPr lang="en-GB" altLang="en-US" dirty="0" smtClean="0"/>
              <a:t>The Lamport Clock algorithm</a:t>
            </a:r>
            <a:endParaRPr lang="en-GB" altLang="en-US" dirty="0"/>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P1</a:t>
            </a:r>
          </a:p>
          <a:p>
            <a:pPr algn="ctr"/>
            <a:r>
              <a:rPr lang="en-US" sz="1800" i="1" dirty="0" smtClean="0">
                <a:solidFill>
                  <a:schemeClr val="tx1"/>
                </a:solidFill>
              </a:rPr>
              <a:t>C</a:t>
            </a:r>
            <a:r>
              <a:rPr lang="en-US" sz="1800" baseline="-25000" dirty="0" smtClean="0">
                <a:solidFill>
                  <a:schemeClr val="tx1"/>
                </a:solidFill>
              </a:rPr>
              <a:t>1</a:t>
            </a:r>
            <a:r>
              <a:rPr lang="en-US" sz="1800" dirty="0" smtClean="0">
                <a:solidFill>
                  <a:schemeClr val="tx1"/>
                </a:solidFill>
              </a:rPr>
              <a:t>=0</a:t>
            </a:r>
            <a:endParaRPr lang="en-US" sz="1800" dirty="0">
              <a:solidFill>
                <a:schemeClr val="tx1"/>
              </a:solidFill>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24" name="Group 23"/>
          <p:cNvGrpSpPr/>
          <p:nvPr/>
        </p:nvGrpSpPr>
        <p:grpSpPr>
          <a:xfrm>
            <a:off x="1822321" y="5331258"/>
            <a:ext cx="2304931" cy="516713"/>
            <a:chOff x="1822321" y="5331258"/>
            <a:chExt cx="2304931" cy="516713"/>
          </a:xfrm>
        </p:grpSpPr>
        <p:sp>
          <p:nvSpPr>
            <p:cNvPr id="25" name="Oval 24"/>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6" name="TextBox 25"/>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23" name="Straight Arrow Connector 22"/>
            <p:cNvCxnSpPr>
              <a:stCxn id="18" idx="6"/>
              <a:endCxn id="25" idx="2"/>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22" name="Process 21"/>
          <p:cNvSpPr/>
          <p:nvPr/>
        </p:nvSpPr>
        <p:spPr>
          <a:xfrm>
            <a:off x="3284506" y="350860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P2</a:t>
            </a:r>
          </a:p>
          <a:p>
            <a:pPr algn="ctr"/>
            <a:r>
              <a:rPr lang="en-US" sz="1800" i="1" dirty="0" smtClean="0">
                <a:solidFill>
                  <a:schemeClr val="tx1"/>
                </a:solidFill>
              </a:rPr>
              <a:t>C</a:t>
            </a:r>
            <a:r>
              <a:rPr lang="en-US" sz="1800" baseline="-25000" dirty="0" smtClean="0">
                <a:solidFill>
                  <a:schemeClr val="tx1"/>
                </a:solidFill>
              </a:rPr>
              <a:t>2</a:t>
            </a:r>
            <a:r>
              <a:rPr lang="en-US" sz="1800" dirty="0" smtClean="0">
                <a:solidFill>
                  <a:schemeClr val="tx1"/>
                </a:solidFill>
              </a:rPr>
              <a:t>=0</a:t>
            </a:r>
            <a:endParaRPr lang="en-US" sz="1800" dirty="0">
              <a:solidFill>
                <a:schemeClr val="tx1"/>
              </a:solidFill>
            </a:endParaRPr>
          </a:p>
        </p:txBody>
      </p:sp>
      <p:sp>
        <p:nvSpPr>
          <p:cNvPr id="27" name="Process 26"/>
          <p:cNvSpPr/>
          <p:nvPr/>
        </p:nvSpPr>
        <p:spPr>
          <a:xfrm>
            <a:off x="5187260" y="3870385"/>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P3</a:t>
            </a:r>
          </a:p>
          <a:p>
            <a:pPr algn="ctr"/>
            <a:r>
              <a:rPr lang="en-US" sz="1800" i="1" dirty="0" smtClean="0">
                <a:solidFill>
                  <a:schemeClr val="tx1"/>
                </a:solidFill>
              </a:rPr>
              <a:t>C</a:t>
            </a:r>
            <a:r>
              <a:rPr lang="en-US" sz="1800" baseline="-25000" dirty="0" smtClean="0">
                <a:solidFill>
                  <a:schemeClr val="tx1"/>
                </a:solidFill>
              </a:rPr>
              <a:t>3</a:t>
            </a:r>
            <a:r>
              <a:rPr lang="en-US" sz="1800" dirty="0" smtClean="0">
                <a:solidFill>
                  <a:schemeClr val="tx1"/>
                </a:solidFill>
              </a:rPr>
              <a:t>=0</a:t>
            </a:r>
            <a:endParaRPr lang="en-US" sz="1800" dirty="0">
              <a:solidFill>
                <a:schemeClr val="tx1"/>
              </a:solidFill>
            </a:endParaRPr>
          </a:p>
        </p:txBody>
      </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33</a:t>
            </a:fld>
            <a:endParaRPr lang="en-US"/>
          </a:p>
        </p:txBody>
      </p:sp>
      <p:sp>
        <p:nvSpPr>
          <p:cNvPr id="28" name="TextBox 27"/>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Tree>
    <p:extLst>
      <p:ext uri="{BB962C8B-B14F-4D97-AF65-F5344CB8AC3E}">
        <p14:creationId xmlns:p14="http://schemas.microsoft.com/office/powerpoint/2010/main" val="1801852218"/>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a:bodyPr>
          <a:lstStyle/>
          <a:p>
            <a:endParaRPr lang="en-US" altLang="en-US" dirty="0">
              <a:sym typeface="Wingdings"/>
            </a:endParaRPr>
          </a:p>
          <a:p>
            <a:pPr marL="514350" indent="-514350">
              <a:buFont typeface="+mj-lt"/>
              <a:buAutoNum type="arabicPeriod"/>
            </a:pPr>
            <a:r>
              <a:rPr lang="en-US" altLang="en-US" dirty="0">
                <a:sym typeface="Wingdings"/>
              </a:rPr>
              <a:t>Before executing an </a:t>
            </a:r>
            <a:r>
              <a:rPr lang="en-US" altLang="en-US" dirty="0" smtClean="0">
                <a:sym typeface="Wingdings"/>
              </a:rPr>
              <a:t>event </a:t>
            </a:r>
            <a:r>
              <a:rPr lang="en-US" altLang="en-US" b="1" dirty="0" smtClean="0">
                <a:sym typeface="Wingdings"/>
              </a:rPr>
              <a:t>a</a:t>
            </a:r>
            <a:r>
              <a:rPr lang="en-US" altLang="en-US" dirty="0" smtClean="0">
                <a:sym typeface="Wingdings"/>
              </a:rPr>
              <a:t>, </a:t>
            </a:r>
            <a:r>
              <a:rPr lang="en-US" altLang="en-US" i="1" dirty="0">
                <a:sym typeface="Wingdings"/>
              </a:rPr>
              <a:t>C</a:t>
            </a:r>
            <a:r>
              <a:rPr lang="en-US" altLang="en-US" i="1" baseline="-25000" dirty="0">
                <a:sym typeface="Wingdings"/>
              </a:rPr>
              <a:t>i</a:t>
            </a:r>
            <a:r>
              <a:rPr lang="en-US" altLang="en-US" dirty="0">
                <a:sym typeface="Wingdings"/>
              </a:rPr>
              <a:t>  </a:t>
            </a:r>
            <a:r>
              <a:rPr lang="en-US" altLang="en-US" i="1" dirty="0">
                <a:sym typeface="Wingdings"/>
              </a:rPr>
              <a:t>C</a:t>
            </a:r>
            <a:r>
              <a:rPr lang="en-US" altLang="en-US" i="1" baseline="-25000" dirty="0">
                <a:sym typeface="Wingdings"/>
              </a:rPr>
              <a:t>i</a:t>
            </a:r>
            <a:r>
              <a:rPr lang="en-US" altLang="en-US" dirty="0">
                <a:sym typeface="Wingdings"/>
              </a:rPr>
              <a:t> + </a:t>
            </a:r>
            <a:r>
              <a:rPr lang="en-US" altLang="en-US" dirty="0" smtClean="0">
                <a:sym typeface="Wingdings"/>
              </a:rPr>
              <a:t>1:</a:t>
            </a:r>
          </a:p>
          <a:p>
            <a:pPr marL="747713" lvl="1" indent="-347663"/>
            <a:endParaRPr lang="en-US" altLang="en-US" dirty="0" smtClean="0">
              <a:sym typeface="Wingdings"/>
            </a:endParaRPr>
          </a:p>
          <a:p>
            <a:pPr marL="747713" lvl="1" indent="-347663"/>
            <a:r>
              <a:rPr lang="en-US" altLang="en-US" dirty="0" smtClean="0">
                <a:sym typeface="Wingdings"/>
              </a:rPr>
              <a:t>Set event time </a:t>
            </a:r>
            <a:r>
              <a:rPr lang="en-US" altLang="en-US" i="1" dirty="0" smtClean="0">
                <a:sym typeface="Wingdings"/>
              </a:rPr>
              <a:t>C</a:t>
            </a:r>
            <a:r>
              <a:rPr lang="en-US" altLang="en-US" dirty="0" smtClean="0">
                <a:sym typeface="Wingdings"/>
              </a:rPr>
              <a:t>(</a:t>
            </a:r>
            <a:r>
              <a:rPr lang="en-US" altLang="en-US" b="1" dirty="0" smtClean="0">
                <a:sym typeface="Wingdings"/>
              </a:rPr>
              <a:t>a</a:t>
            </a:r>
            <a:r>
              <a:rPr lang="en-US" altLang="en-US" dirty="0" smtClean="0">
                <a:sym typeface="Wingdings"/>
              </a:rPr>
              <a:t>)  </a:t>
            </a:r>
            <a:r>
              <a:rPr lang="en-US" altLang="en-US" i="1" dirty="0" smtClean="0">
                <a:sym typeface="Wingdings"/>
              </a:rPr>
              <a:t>C</a:t>
            </a:r>
            <a:r>
              <a:rPr lang="en-US" altLang="en-US" i="1" baseline="-25000" dirty="0" smtClean="0">
                <a:sym typeface="Wingdings"/>
              </a:rPr>
              <a:t>i</a:t>
            </a:r>
            <a:endParaRPr lang="en-US" altLang="en-US" i="1" baseline="-25000" dirty="0">
              <a:sym typeface="Wingdings"/>
            </a:endParaRPr>
          </a:p>
          <a:p>
            <a:endParaRPr lang="en-US" altLang="en-US" dirty="0">
              <a:sym typeface="Wingdings"/>
            </a:endParaRPr>
          </a:p>
        </p:txBody>
      </p:sp>
      <p:sp>
        <p:nvSpPr>
          <p:cNvPr id="60417" name="Rectangle 2"/>
          <p:cNvSpPr>
            <a:spLocks noGrp="1" noChangeArrowheads="1"/>
          </p:cNvSpPr>
          <p:nvPr>
            <p:ph type="title"/>
          </p:nvPr>
        </p:nvSpPr>
        <p:spPr/>
        <p:txBody>
          <a:bodyPr/>
          <a:lstStyle/>
          <a:p>
            <a:r>
              <a:rPr lang="en-GB" altLang="en-US" dirty="0" smtClean="0"/>
              <a:t>The Lamport Clock algorithm</a:t>
            </a:r>
            <a:endParaRPr lang="en-GB" altLang="en-US" dirty="0"/>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P1</a:t>
            </a:r>
          </a:p>
          <a:p>
            <a:pPr algn="ctr"/>
            <a:r>
              <a:rPr lang="en-US" sz="1800" i="1" dirty="0" smtClean="0">
                <a:solidFill>
                  <a:schemeClr val="tx1"/>
                </a:solidFill>
              </a:rPr>
              <a:t>C</a:t>
            </a:r>
            <a:r>
              <a:rPr lang="en-US" sz="1800" baseline="-25000" dirty="0" smtClean="0">
                <a:solidFill>
                  <a:schemeClr val="tx1"/>
                </a:solidFill>
              </a:rPr>
              <a:t>1</a:t>
            </a:r>
            <a:r>
              <a:rPr lang="en-US" sz="1800" dirty="0" smtClean="0">
                <a:solidFill>
                  <a:schemeClr val="tx1"/>
                </a:solidFill>
              </a:rPr>
              <a:t>=1</a:t>
            </a:r>
            <a:endParaRPr lang="en-US" sz="1800" dirty="0">
              <a:solidFill>
                <a:schemeClr val="tx1"/>
              </a:solidFill>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24" name="Group 23"/>
          <p:cNvGrpSpPr/>
          <p:nvPr/>
        </p:nvGrpSpPr>
        <p:grpSpPr>
          <a:xfrm>
            <a:off x="1822321" y="5331258"/>
            <a:ext cx="2304931" cy="516713"/>
            <a:chOff x="1822321" y="5331258"/>
            <a:chExt cx="2304931" cy="516713"/>
          </a:xfrm>
        </p:grpSpPr>
        <p:sp>
          <p:nvSpPr>
            <p:cNvPr id="25" name="Oval 24"/>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6" name="TextBox 25"/>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23" name="Straight Arrow Connector 22"/>
            <p:cNvCxnSpPr>
              <a:stCxn id="18" idx="6"/>
              <a:endCxn id="25" idx="2"/>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22" name="Process 21"/>
          <p:cNvSpPr/>
          <p:nvPr/>
        </p:nvSpPr>
        <p:spPr>
          <a:xfrm>
            <a:off x="3284506" y="350860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P2</a:t>
            </a:r>
          </a:p>
          <a:p>
            <a:pPr algn="ctr"/>
            <a:r>
              <a:rPr lang="en-US" sz="1800" i="1" dirty="0" smtClean="0">
                <a:solidFill>
                  <a:schemeClr val="tx1"/>
                </a:solidFill>
              </a:rPr>
              <a:t>C</a:t>
            </a:r>
            <a:r>
              <a:rPr lang="en-US" sz="1800" baseline="-25000" dirty="0">
                <a:solidFill>
                  <a:schemeClr val="tx1"/>
                </a:solidFill>
              </a:rPr>
              <a:t>2</a:t>
            </a:r>
            <a:r>
              <a:rPr lang="en-US" sz="1800" dirty="0" smtClean="0">
                <a:solidFill>
                  <a:schemeClr val="tx1"/>
                </a:solidFill>
              </a:rPr>
              <a:t>=1</a:t>
            </a:r>
            <a:endParaRPr lang="en-US" sz="1800" dirty="0">
              <a:solidFill>
                <a:schemeClr val="tx1"/>
              </a:solidFill>
            </a:endParaRPr>
          </a:p>
        </p:txBody>
      </p:sp>
      <p:sp>
        <p:nvSpPr>
          <p:cNvPr id="27" name="Process 26"/>
          <p:cNvSpPr/>
          <p:nvPr/>
        </p:nvSpPr>
        <p:spPr>
          <a:xfrm>
            <a:off x="5187260" y="3870385"/>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P3</a:t>
            </a:r>
          </a:p>
          <a:p>
            <a:pPr algn="ctr"/>
            <a:r>
              <a:rPr lang="en-US" sz="1800" i="1" dirty="0" smtClean="0">
                <a:solidFill>
                  <a:schemeClr val="tx1"/>
                </a:solidFill>
              </a:rPr>
              <a:t>C</a:t>
            </a:r>
            <a:r>
              <a:rPr lang="en-US" sz="1800" baseline="-25000" dirty="0">
                <a:solidFill>
                  <a:schemeClr val="tx1"/>
                </a:solidFill>
              </a:rPr>
              <a:t>3</a:t>
            </a:r>
            <a:r>
              <a:rPr lang="en-US" sz="1800" dirty="0" smtClean="0">
                <a:solidFill>
                  <a:schemeClr val="tx1"/>
                </a:solidFill>
              </a:rPr>
              <a:t>=1</a:t>
            </a:r>
            <a:endParaRPr lang="en-US" sz="1800" dirty="0">
              <a:solidFill>
                <a:schemeClr val="tx1"/>
              </a:solidFill>
            </a:endParaRPr>
          </a:p>
        </p:txBody>
      </p:sp>
      <p:sp>
        <p:nvSpPr>
          <p:cNvPr id="4" name="Rounded Rectangular Callout 3"/>
          <p:cNvSpPr/>
          <p:nvPr/>
        </p:nvSpPr>
        <p:spPr>
          <a:xfrm>
            <a:off x="2020725" y="4179367"/>
            <a:ext cx="1197812" cy="524593"/>
          </a:xfrm>
          <a:prstGeom prst="wedgeRoundRectCallout">
            <a:avLst>
              <a:gd name="adj1" fmla="val -65108"/>
              <a:gd name="adj2" fmla="val 46314"/>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2400" b="0" i="1">
                <a:solidFill>
                  <a:schemeClr val="tx1"/>
                </a:solidFill>
                <a:latin typeface="Arial" charset="0"/>
                <a:ea typeface="Arial" charset="0"/>
                <a:cs typeface="Arial" charset="0"/>
              </a:rPr>
              <a:t>C</a:t>
            </a:r>
            <a:r>
              <a:rPr lang="en-US" sz="2400" b="0">
                <a:solidFill>
                  <a:schemeClr val="tx1"/>
                </a:solidFill>
                <a:latin typeface="Arial" charset="0"/>
                <a:ea typeface="Arial" charset="0"/>
                <a:cs typeface="Arial" charset="0"/>
              </a:rPr>
              <a:t>(</a:t>
            </a:r>
            <a:r>
              <a:rPr lang="en-US" sz="2400">
                <a:solidFill>
                  <a:schemeClr val="tx1"/>
                </a:solidFill>
                <a:latin typeface="Arial" charset="0"/>
                <a:ea typeface="Arial" charset="0"/>
                <a:cs typeface="Arial" charset="0"/>
              </a:rPr>
              <a:t>a</a:t>
            </a:r>
            <a:r>
              <a:rPr lang="en-US" sz="2400" b="0">
                <a:solidFill>
                  <a:schemeClr val="tx1"/>
                </a:solidFill>
                <a:latin typeface="Arial" charset="0"/>
                <a:ea typeface="Arial" charset="0"/>
                <a:cs typeface="Arial" charset="0"/>
              </a:rPr>
              <a:t>) = </a:t>
            </a:r>
            <a:r>
              <a:rPr lang="en-US" sz="2400" b="0" smtClean="0">
                <a:solidFill>
                  <a:schemeClr val="tx1"/>
                </a:solidFill>
                <a:latin typeface="Arial" charset="0"/>
                <a:ea typeface="Arial" charset="0"/>
                <a:cs typeface="Arial" charset="0"/>
              </a:rPr>
              <a:t>1</a:t>
            </a:r>
            <a:endParaRPr lang="en-US" sz="2400" b="0">
              <a:solidFill>
                <a:schemeClr val="tx1"/>
              </a:solidFill>
              <a:latin typeface="Arial" charset="0"/>
              <a:ea typeface="Arial" charset="0"/>
              <a:cs typeface="Arial" charset="0"/>
            </a:endParaRPr>
          </a:p>
        </p:txBody>
      </p:sp>
      <p:sp>
        <p:nvSpPr>
          <p:cNvPr id="7" name="Slide Number Placeholder 6"/>
          <p:cNvSpPr>
            <a:spLocks noGrp="1"/>
          </p:cNvSpPr>
          <p:nvPr>
            <p:ph type="sldNum" sz="quarter" idx="12"/>
          </p:nvPr>
        </p:nvSpPr>
        <p:spPr/>
        <p:txBody>
          <a:bodyPr/>
          <a:lstStyle/>
          <a:p>
            <a:pPr>
              <a:defRPr/>
            </a:pPr>
            <a:fld id="{729111C5-E04E-4942-8174-12BB645D56A6}" type="slidenum">
              <a:rPr lang="en-US" smtClean="0"/>
              <a:pPr>
                <a:defRPr/>
              </a:pPr>
              <a:t>34</a:t>
            </a:fld>
            <a:endParaRPr lang="en-US"/>
          </a:p>
        </p:txBody>
      </p:sp>
      <p:sp>
        <p:nvSpPr>
          <p:cNvPr id="28" name="TextBox 27"/>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Tree>
    <p:extLst>
      <p:ext uri="{BB962C8B-B14F-4D97-AF65-F5344CB8AC3E}">
        <p14:creationId xmlns:p14="http://schemas.microsoft.com/office/powerpoint/2010/main" val="1789608476"/>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a:bodyPr>
          <a:lstStyle/>
          <a:p>
            <a:endParaRPr lang="en-US" altLang="en-US" dirty="0">
              <a:sym typeface="Wingdings"/>
            </a:endParaRPr>
          </a:p>
          <a:p>
            <a:pPr marL="514350" indent="-514350">
              <a:buFont typeface="+mj-lt"/>
              <a:buAutoNum type="arabicPeriod"/>
            </a:pPr>
            <a:r>
              <a:rPr lang="en-US" altLang="en-US" dirty="0">
                <a:sym typeface="Wingdings"/>
              </a:rPr>
              <a:t>Before executing an </a:t>
            </a:r>
            <a:r>
              <a:rPr lang="en-US" altLang="en-US" dirty="0" smtClean="0">
                <a:sym typeface="Wingdings"/>
              </a:rPr>
              <a:t>event </a:t>
            </a:r>
            <a:r>
              <a:rPr lang="en-US" altLang="en-US" b="1" dirty="0">
                <a:sym typeface="Wingdings"/>
              </a:rPr>
              <a:t>b</a:t>
            </a:r>
            <a:r>
              <a:rPr lang="en-US" altLang="en-US" dirty="0" smtClean="0">
                <a:sym typeface="Wingdings"/>
              </a:rPr>
              <a:t>, </a:t>
            </a:r>
            <a:r>
              <a:rPr lang="en-US" altLang="en-US" b="1" i="1" dirty="0">
                <a:sym typeface="Wingdings"/>
              </a:rPr>
              <a:t>C</a:t>
            </a:r>
            <a:r>
              <a:rPr lang="en-US" altLang="en-US" b="1" i="1" baseline="-25000" dirty="0">
                <a:sym typeface="Wingdings"/>
              </a:rPr>
              <a:t>i</a:t>
            </a:r>
            <a:r>
              <a:rPr lang="en-US" altLang="en-US" dirty="0">
                <a:sym typeface="Wingdings"/>
              </a:rPr>
              <a:t>  </a:t>
            </a:r>
            <a:r>
              <a:rPr lang="en-US" altLang="en-US" b="1" i="1" dirty="0">
                <a:sym typeface="Wingdings"/>
              </a:rPr>
              <a:t>C</a:t>
            </a:r>
            <a:r>
              <a:rPr lang="en-US" altLang="en-US" b="1" i="1" baseline="-25000" dirty="0">
                <a:sym typeface="Wingdings"/>
              </a:rPr>
              <a:t>i</a:t>
            </a:r>
            <a:r>
              <a:rPr lang="en-US" altLang="en-US" dirty="0">
                <a:sym typeface="Wingdings"/>
              </a:rPr>
              <a:t> + </a:t>
            </a:r>
            <a:r>
              <a:rPr lang="en-US" altLang="en-US" dirty="0" smtClean="0">
                <a:sym typeface="Wingdings"/>
              </a:rPr>
              <a:t>1:</a:t>
            </a:r>
            <a:endParaRPr lang="en-US" altLang="en-US" dirty="0">
              <a:sym typeface="Wingdings"/>
            </a:endParaRPr>
          </a:p>
          <a:p>
            <a:pPr lvl="1"/>
            <a:endParaRPr lang="en-US" altLang="en-US" dirty="0" smtClean="0">
              <a:sym typeface="Wingdings"/>
            </a:endParaRPr>
          </a:p>
          <a:p>
            <a:pPr lvl="1"/>
            <a:r>
              <a:rPr lang="en-US" altLang="en-US" dirty="0" smtClean="0">
                <a:sym typeface="Wingdings"/>
              </a:rPr>
              <a:t>Set event time </a:t>
            </a:r>
            <a:r>
              <a:rPr lang="en-US" altLang="en-US" i="1" dirty="0" smtClean="0">
                <a:sym typeface="Wingdings"/>
              </a:rPr>
              <a:t>C</a:t>
            </a:r>
            <a:r>
              <a:rPr lang="en-US" altLang="en-US" dirty="0" smtClean="0">
                <a:sym typeface="Wingdings"/>
              </a:rPr>
              <a:t>(</a:t>
            </a:r>
            <a:r>
              <a:rPr lang="en-US" altLang="en-US" b="1" dirty="0">
                <a:sym typeface="Wingdings"/>
              </a:rPr>
              <a:t>b</a:t>
            </a:r>
            <a:r>
              <a:rPr lang="en-US" altLang="en-US" dirty="0" smtClean="0">
                <a:sym typeface="Wingdings"/>
              </a:rPr>
              <a:t>) </a:t>
            </a:r>
            <a:r>
              <a:rPr lang="en-US" altLang="en-US" dirty="0">
                <a:sym typeface="Wingdings"/>
              </a:rPr>
              <a:t> </a:t>
            </a:r>
            <a:r>
              <a:rPr lang="en-US" altLang="en-US" i="1" dirty="0" smtClean="0">
                <a:sym typeface="Wingdings"/>
              </a:rPr>
              <a:t>C</a:t>
            </a:r>
            <a:r>
              <a:rPr lang="en-US" altLang="en-US" i="1" baseline="-25000" dirty="0" smtClean="0">
                <a:sym typeface="Wingdings"/>
              </a:rPr>
              <a:t>i</a:t>
            </a:r>
            <a:endParaRPr lang="en-US" altLang="en-US" i="1" baseline="-25000" dirty="0">
              <a:sym typeface="Wingdings"/>
            </a:endParaRPr>
          </a:p>
        </p:txBody>
      </p:sp>
      <p:sp>
        <p:nvSpPr>
          <p:cNvPr id="60417" name="Rectangle 2"/>
          <p:cNvSpPr>
            <a:spLocks noGrp="1" noChangeArrowheads="1"/>
          </p:cNvSpPr>
          <p:nvPr>
            <p:ph type="title"/>
          </p:nvPr>
        </p:nvSpPr>
        <p:spPr/>
        <p:txBody>
          <a:bodyPr/>
          <a:lstStyle/>
          <a:p>
            <a:r>
              <a:rPr lang="en-GB" altLang="en-US" dirty="0" smtClean="0"/>
              <a:t>The Lamport Clock algorithm</a:t>
            </a:r>
            <a:endParaRPr lang="en-GB" altLang="en-US" dirty="0"/>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P1</a:t>
            </a:r>
          </a:p>
          <a:p>
            <a:pPr algn="ctr"/>
            <a:r>
              <a:rPr lang="en-US" sz="1800" i="1" dirty="0" smtClean="0">
                <a:solidFill>
                  <a:schemeClr val="tx1"/>
                </a:solidFill>
              </a:rPr>
              <a:t>C</a:t>
            </a:r>
            <a:r>
              <a:rPr lang="en-US" sz="1800" baseline="-25000" dirty="0" smtClean="0">
                <a:solidFill>
                  <a:schemeClr val="tx1"/>
                </a:solidFill>
              </a:rPr>
              <a:t>1</a:t>
            </a:r>
            <a:r>
              <a:rPr lang="en-US" sz="1800" dirty="0" smtClean="0">
                <a:solidFill>
                  <a:schemeClr val="tx1"/>
                </a:solidFill>
              </a:rPr>
              <a:t>=2</a:t>
            </a:r>
            <a:endParaRPr lang="en-US" sz="1800" dirty="0">
              <a:solidFill>
                <a:schemeClr val="tx1"/>
              </a:solidFill>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24" name="Group 23"/>
          <p:cNvGrpSpPr/>
          <p:nvPr/>
        </p:nvGrpSpPr>
        <p:grpSpPr>
          <a:xfrm>
            <a:off x="1822321" y="5331258"/>
            <a:ext cx="2304931" cy="516713"/>
            <a:chOff x="1822321" y="5331258"/>
            <a:chExt cx="2304931" cy="516713"/>
          </a:xfrm>
        </p:grpSpPr>
        <p:sp>
          <p:nvSpPr>
            <p:cNvPr id="25" name="Oval 24"/>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6" name="TextBox 25"/>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23" name="Straight Arrow Connector 22"/>
            <p:cNvCxnSpPr>
              <a:stCxn id="18" idx="6"/>
              <a:endCxn id="25" idx="2"/>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22" name="Process 21"/>
          <p:cNvSpPr/>
          <p:nvPr/>
        </p:nvSpPr>
        <p:spPr>
          <a:xfrm>
            <a:off x="3284506" y="350860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P2</a:t>
            </a:r>
          </a:p>
          <a:p>
            <a:pPr algn="ctr"/>
            <a:r>
              <a:rPr lang="en-US" sz="1800" i="1" dirty="0" smtClean="0">
                <a:solidFill>
                  <a:schemeClr val="tx1"/>
                </a:solidFill>
              </a:rPr>
              <a:t>C</a:t>
            </a:r>
            <a:r>
              <a:rPr lang="en-US" sz="1800" baseline="-25000" dirty="0">
                <a:solidFill>
                  <a:schemeClr val="tx1"/>
                </a:solidFill>
              </a:rPr>
              <a:t>2</a:t>
            </a:r>
            <a:r>
              <a:rPr lang="en-US" sz="1800" dirty="0" smtClean="0">
                <a:solidFill>
                  <a:schemeClr val="tx1"/>
                </a:solidFill>
              </a:rPr>
              <a:t>=1</a:t>
            </a:r>
            <a:endParaRPr lang="en-US" sz="1800" dirty="0">
              <a:solidFill>
                <a:schemeClr val="tx1"/>
              </a:solidFill>
            </a:endParaRPr>
          </a:p>
        </p:txBody>
      </p:sp>
      <p:sp>
        <p:nvSpPr>
          <p:cNvPr id="27" name="Process 26"/>
          <p:cNvSpPr/>
          <p:nvPr/>
        </p:nvSpPr>
        <p:spPr>
          <a:xfrm>
            <a:off x="5187260" y="3870385"/>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P3</a:t>
            </a:r>
          </a:p>
          <a:p>
            <a:pPr algn="ctr"/>
            <a:r>
              <a:rPr lang="en-US" sz="1800" i="1" dirty="0" smtClean="0">
                <a:solidFill>
                  <a:schemeClr val="tx1"/>
                </a:solidFill>
              </a:rPr>
              <a:t>C</a:t>
            </a:r>
            <a:r>
              <a:rPr lang="en-US" sz="1800" baseline="-25000" dirty="0">
                <a:solidFill>
                  <a:schemeClr val="tx1"/>
                </a:solidFill>
              </a:rPr>
              <a:t>3</a:t>
            </a:r>
            <a:r>
              <a:rPr lang="en-US" sz="1800" dirty="0" smtClean="0">
                <a:solidFill>
                  <a:schemeClr val="tx1"/>
                </a:solidFill>
              </a:rPr>
              <a:t>=1</a:t>
            </a:r>
            <a:endParaRPr lang="en-US" sz="1800" dirty="0">
              <a:solidFill>
                <a:schemeClr val="tx1"/>
              </a:solidFill>
            </a:endParaRPr>
          </a:p>
        </p:txBody>
      </p:sp>
      <p:sp>
        <p:nvSpPr>
          <p:cNvPr id="29" name="Rounded Rectangular Callout 28"/>
          <p:cNvSpPr/>
          <p:nvPr/>
        </p:nvSpPr>
        <p:spPr>
          <a:xfrm>
            <a:off x="2013061" y="4755312"/>
            <a:ext cx="1197812" cy="524593"/>
          </a:xfrm>
          <a:prstGeom prst="wedgeRoundRectCallout">
            <a:avLst>
              <a:gd name="adj1" fmla="val -65108"/>
              <a:gd name="adj2" fmla="val 46314"/>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2400" b="0" i="1" dirty="0" smtClean="0">
                <a:solidFill>
                  <a:schemeClr val="tx1"/>
                </a:solidFill>
                <a:latin typeface="Arial" charset="0"/>
                <a:ea typeface="Arial" charset="0"/>
                <a:cs typeface="Arial" charset="0"/>
              </a:rPr>
              <a:t>C</a:t>
            </a:r>
            <a:r>
              <a:rPr lang="en-US" sz="2400" b="0" dirty="0" smtClean="0">
                <a:solidFill>
                  <a:schemeClr val="tx1"/>
                </a:solidFill>
                <a:latin typeface="Arial" charset="0"/>
                <a:ea typeface="Arial" charset="0"/>
                <a:cs typeface="Arial" charset="0"/>
              </a:rPr>
              <a:t>(</a:t>
            </a:r>
            <a:r>
              <a:rPr lang="en-US" sz="2400" dirty="0" smtClean="0">
                <a:solidFill>
                  <a:schemeClr val="tx1"/>
                </a:solidFill>
                <a:latin typeface="Arial" charset="0"/>
                <a:ea typeface="Arial" charset="0"/>
                <a:cs typeface="Arial" charset="0"/>
              </a:rPr>
              <a:t>b</a:t>
            </a:r>
            <a:r>
              <a:rPr lang="en-US" sz="2400" b="0" dirty="0" smtClean="0">
                <a:solidFill>
                  <a:schemeClr val="tx1"/>
                </a:solidFill>
                <a:latin typeface="Arial" charset="0"/>
                <a:ea typeface="Arial" charset="0"/>
                <a:cs typeface="Arial" charset="0"/>
              </a:rPr>
              <a:t>) </a:t>
            </a:r>
            <a:r>
              <a:rPr lang="en-US" sz="2400" b="0" dirty="0">
                <a:solidFill>
                  <a:schemeClr val="tx1"/>
                </a:solidFill>
                <a:latin typeface="Arial" charset="0"/>
                <a:ea typeface="Arial" charset="0"/>
                <a:cs typeface="Arial" charset="0"/>
              </a:rPr>
              <a:t>= </a:t>
            </a:r>
            <a:r>
              <a:rPr lang="en-US" sz="2400" b="0" dirty="0" smtClean="0">
                <a:solidFill>
                  <a:schemeClr val="tx1"/>
                </a:solidFill>
                <a:latin typeface="Arial" charset="0"/>
                <a:ea typeface="Arial" charset="0"/>
                <a:cs typeface="Arial" charset="0"/>
              </a:rPr>
              <a:t>2</a:t>
            </a:r>
            <a:endParaRPr lang="en-US" sz="2400" b="0" dirty="0">
              <a:solidFill>
                <a:schemeClr val="tx1"/>
              </a:solidFill>
              <a:latin typeface="Arial" charset="0"/>
              <a:ea typeface="Arial" charset="0"/>
              <a:cs typeface="Arial" charset="0"/>
            </a:endParaRPr>
          </a:p>
        </p:txBody>
      </p:sp>
      <p:sp>
        <p:nvSpPr>
          <p:cNvPr id="30" name="Rounded Rectangular Callout 29"/>
          <p:cNvSpPr/>
          <p:nvPr/>
        </p:nvSpPr>
        <p:spPr>
          <a:xfrm>
            <a:off x="2020725" y="4179367"/>
            <a:ext cx="1197812" cy="524593"/>
          </a:xfrm>
          <a:prstGeom prst="wedgeRoundRectCallout">
            <a:avLst>
              <a:gd name="adj1" fmla="val -65108"/>
              <a:gd name="adj2" fmla="val 46314"/>
              <a:gd name="adj3" fmla="val 16667"/>
            </a:avLst>
          </a:prstGeom>
          <a:solidFill>
            <a:srgbClr val="FFFF00">
              <a:alpha val="25000"/>
            </a:srgbClr>
          </a:solidFill>
          <a:ln w="28575">
            <a:solidFill>
              <a:schemeClr val="tx1">
                <a:alpha val="25000"/>
              </a:schemeClr>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2400" b="0" i="1">
                <a:solidFill>
                  <a:schemeClr val="bg1">
                    <a:lumMod val="50000"/>
                  </a:schemeClr>
                </a:solidFill>
                <a:latin typeface="Arial" charset="0"/>
                <a:ea typeface="Arial" charset="0"/>
                <a:cs typeface="Arial" charset="0"/>
              </a:rPr>
              <a:t>C</a:t>
            </a:r>
            <a:r>
              <a:rPr lang="en-US" sz="2400" b="0">
                <a:solidFill>
                  <a:schemeClr val="bg1">
                    <a:lumMod val="50000"/>
                  </a:schemeClr>
                </a:solidFill>
                <a:latin typeface="Arial" charset="0"/>
                <a:ea typeface="Arial" charset="0"/>
                <a:cs typeface="Arial" charset="0"/>
              </a:rPr>
              <a:t>(</a:t>
            </a:r>
            <a:r>
              <a:rPr lang="en-US" sz="2400">
                <a:solidFill>
                  <a:schemeClr val="bg1">
                    <a:lumMod val="50000"/>
                  </a:schemeClr>
                </a:solidFill>
                <a:latin typeface="Arial" charset="0"/>
                <a:ea typeface="Arial" charset="0"/>
                <a:cs typeface="Arial" charset="0"/>
              </a:rPr>
              <a:t>a</a:t>
            </a:r>
            <a:r>
              <a:rPr lang="en-US" sz="2400" b="0">
                <a:solidFill>
                  <a:schemeClr val="bg1">
                    <a:lumMod val="50000"/>
                  </a:schemeClr>
                </a:solidFill>
                <a:latin typeface="Arial" charset="0"/>
                <a:ea typeface="Arial" charset="0"/>
                <a:cs typeface="Arial" charset="0"/>
              </a:rPr>
              <a:t>) = </a:t>
            </a:r>
            <a:r>
              <a:rPr lang="en-US" sz="2400" b="0" smtClean="0">
                <a:solidFill>
                  <a:schemeClr val="bg1">
                    <a:lumMod val="50000"/>
                  </a:schemeClr>
                </a:solidFill>
                <a:latin typeface="Arial" charset="0"/>
                <a:ea typeface="Arial" charset="0"/>
                <a:cs typeface="Arial" charset="0"/>
              </a:rPr>
              <a:t>1</a:t>
            </a:r>
            <a:endParaRPr lang="en-US" sz="2400" b="0">
              <a:solidFill>
                <a:schemeClr val="bg1">
                  <a:lumMod val="50000"/>
                </a:schemeClr>
              </a:solidFill>
              <a:latin typeface="Arial" charset="0"/>
              <a:ea typeface="Arial" charset="0"/>
              <a:cs typeface="Arial" charset="0"/>
            </a:endParaRPr>
          </a:p>
        </p:txBody>
      </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35</a:t>
            </a:fld>
            <a:endParaRPr lang="en-US"/>
          </a:p>
        </p:txBody>
      </p:sp>
      <p:sp>
        <p:nvSpPr>
          <p:cNvPr id="28" name="TextBox 27"/>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Tree>
    <p:extLst>
      <p:ext uri="{BB962C8B-B14F-4D97-AF65-F5344CB8AC3E}">
        <p14:creationId xmlns:p14="http://schemas.microsoft.com/office/powerpoint/2010/main" val="326682178"/>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a:bodyPr>
          <a:lstStyle/>
          <a:p>
            <a:endParaRPr lang="en-US" altLang="en-US" dirty="0">
              <a:sym typeface="Wingdings"/>
            </a:endParaRPr>
          </a:p>
          <a:p>
            <a:pPr marL="514350" indent="-514350">
              <a:buFont typeface="+mj-lt"/>
              <a:buAutoNum type="arabicPeriod"/>
            </a:pPr>
            <a:r>
              <a:rPr lang="en-US" altLang="en-US" dirty="0">
                <a:solidFill>
                  <a:schemeClr val="bg1">
                    <a:lumMod val="50000"/>
                  </a:schemeClr>
                </a:solidFill>
                <a:sym typeface="Wingdings"/>
              </a:rPr>
              <a:t>Before executing an </a:t>
            </a:r>
            <a:r>
              <a:rPr lang="en-US" altLang="en-US" dirty="0" smtClean="0">
                <a:solidFill>
                  <a:schemeClr val="bg1">
                    <a:lumMod val="50000"/>
                  </a:schemeClr>
                </a:solidFill>
                <a:sym typeface="Wingdings"/>
              </a:rPr>
              <a:t>event </a:t>
            </a:r>
            <a:r>
              <a:rPr lang="en-US" altLang="en-US" b="1" dirty="0">
                <a:solidFill>
                  <a:schemeClr val="bg1">
                    <a:lumMod val="50000"/>
                  </a:schemeClr>
                </a:solidFill>
                <a:sym typeface="Wingdings"/>
              </a:rPr>
              <a:t>b</a:t>
            </a:r>
            <a:r>
              <a:rPr lang="en-US" altLang="en-US" dirty="0" smtClean="0">
                <a:solidFill>
                  <a:schemeClr val="bg1">
                    <a:lumMod val="50000"/>
                  </a:schemeClr>
                </a:solidFill>
                <a:sym typeface="Wingdings"/>
              </a:rPr>
              <a:t>, </a:t>
            </a:r>
            <a:r>
              <a:rPr lang="en-US" altLang="en-US" b="1" i="1" dirty="0">
                <a:solidFill>
                  <a:schemeClr val="bg1">
                    <a:lumMod val="50000"/>
                  </a:schemeClr>
                </a:solidFill>
                <a:sym typeface="Wingdings"/>
              </a:rPr>
              <a:t>C</a:t>
            </a:r>
            <a:r>
              <a:rPr lang="en-US" altLang="en-US" b="1" i="1" baseline="-25000" dirty="0">
                <a:solidFill>
                  <a:schemeClr val="bg1">
                    <a:lumMod val="50000"/>
                  </a:schemeClr>
                </a:solidFill>
                <a:sym typeface="Wingdings"/>
              </a:rPr>
              <a:t>i</a:t>
            </a:r>
            <a:r>
              <a:rPr lang="en-US" altLang="en-US" dirty="0">
                <a:solidFill>
                  <a:schemeClr val="bg1">
                    <a:lumMod val="50000"/>
                  </a:schemeClr>
                </a:solidFill>
                <a:sym typeface="Wingdings"/>
              </a:rPr>
              <a:t>  </a:t>
            </a:r>
            <a:r>
              <a:rPr lang="en-US" altLang="en-US" b="1" i="1" dirty="0">
                <a:solidFill>
                  <a:schemeClr val="bg1">
                    <a:lumMod val="50000"/>
                  </a:schemeClr>
                </a:solidFill>
                <a:sym typeface="Wingdings"/>
              </a:rPr>
              <a:t>C</a:t>
            </a:r>
            <a:r>
              <a:rPr lang="en-US" altLang="en-US" b="1" i="1" baseline="-25000" dirty="0">
                <a:solidFill>
                  <a:schemeClr val="bg1">
                    <a:lumMod val="50000"/>
                  </a:schemeClr>
                </a:solidFill>
                <a:sym typeface="Wingdings"/>
              </a:rPr>
              <a:t>i</a:t>
            </a:r>
            <a:r>
              <a:rPr lang="en-US" altLang="en-US" dirty="0">
                <a:solidFill>
                  <a:schemeClr val="bg1">
                    <a:lumMod val="50000"/>
                  </a:schemeClr>
                </a:solidFill>
                <a:sym typeface="Wingdings"/>
              </a:rPr>
              <a:t> + </a:t>
            </a:r>
            <a:r>
              <a:rPr lang="en-US" altLang="en-US" dirty="0" smtClean="0">
                <a:solidFill>
                  <a:schemeClr val="bg1">
                    <a:lumMod val="50000"/>
                  </a:schemeClr>
                </a:solidFill>
                <a:sym typeface="Wingdings"/>
              </a:rPr>
              <a:t>1</a:t>
            </a:r>
          </a:p>
          <a:p>
            <a:pPr marL="514350" indent="-514350">
              <a:buFont typeface="+mj-lt"/>
              <a:buAutoNum type="arabicPeriod"/>
            </a:pPr>
            <a:endParaRPr lang="en-US" altLang="en-US" b="1" dirty="0" smtClean="0">
              <a:sym typeface="Wingdings"/>
            </a:endParaRPr>
          </a:p>
          <a:p>
            <a:pPr marL="514350" indent="-514350">
              <a:buFont typeface="+mj-lt"/>
              <a:buAutoNum type="arabicPeriod"/>
            </a:pPr>
            <a:r>
              <a:rPr lang="en-US" altLang="en-US" dirty="0" smtClean="0">
                <a:sym typeface="Wingdings"/>
              </a:rPr>
              <a:t>Send the local clock in the message </a:t>
            </a:r>
            <a:r>
              <a:rPr lang="en-US" altLang="en-US" b="1" dirty="0" smtClean="0">
                <a:sym typeface="Wingdings"/>
              </a:rPr>
              <a:t>m</a:t>
            </a:r>
            <a:endParaRPr lang="en-US" altLang="en-US" b="1" dirty="0">
              <a:sym typeface="Wingdings"/>
            </a:endParaRPr>
          </a:p>
        </p:txBody>
      </p:sp>
      <p:sp>
        <p:nvSpPr>
          <p:cNvPr id="60417" name="Rectangle 2"/>
          <p:cNvSpPr>
            <a:spLocks noGrp="1" noChangeArrowheads="1"/>
          </p:cNvSpPr>
          <p:nvPr>
            <p:ph type="title"/>
          </p:nvPr>
        </p:nvSpPr>
        <p:spPr/>
        <p:txBody>
          <a:bodyPr/>
          <a:lstStyle/>
          <a:p>
            <a:r>
              <a:rPr lang="en-GB" altLang="en-US" dirty="0" smtClean="0"/>
              <a:t>The Lamport Clock algorithm</a:t>
            </a:r>
            <a:endParaRPr lang="en-GB" altLang="en-US" dirty="0"/>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P1</a:t>
            </a:r>
          </a:p>
          <a:p>
            <a:pPr algn="ctr"/>
            <a:r>
              <a:rPr lang="en-US" sz="1800" i="1" dirty="0" smtClean="0">
                <a:solidFill>
                  <a:schemeClr val="tx1"/>
                </a:solidFill>
              </a:rPr>
              <a:t>C</a:t>
            </a:r>
            <a:r>
              <a:rPr lang="en-US" sz="1800" baseline="-25000" dirty="0" smtClean="0">
                <a:solidFill>
                  <a:schemeClr val="tx1"/>
                </a:solidFill>
              </a:rPr>
              <a:t>1</a:t>
            </a:r>
            <a:r>
              <a:rPr lang="en-US" sz="1800" dirty="0" smtClean="0">
                <a:solidFill>
                  <a:schemeClr val="tx1"/>
                </a:solidFill>
              </a:rPr>
              <a:t>=2</a:t>
            </a:r>
            <a:endParaRPr lang="en-US" sz="1800" dirty="0">
              <a:solidFill>
                <a:schemeClr val="tx1"/>
              </a:solidFill>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24" name="Group 23"/>
          <p:cNvGrpSpPr/>
          <p:nvPr/>
        </p:nvGrpSpPr>
        <p:grpSpPr>
          <a:xfrm>
            <a:off x="1822321" y="5331258"/>
            <a:ext cx="2304931" cy="516713"/>
            <a:chOff x="1822321" y="5331258"/>
            <a:chExt cx="2304931" cy="516713"/>
          </a:xfrm>
        </p:grpSpPr>
        <p:sp>
          <p:nvSpPr>
            <p:cNvPr id="25" name="Oval 24"/>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6" name="TextBox 25"/>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23" name="Straight Arrow Connector 22"/>
            <p:cNvCxnSpPr>
              <a:stCxn id="18" idx="6"/>
              <a:endCxn id="25" idx="2"/>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22" name="Process 21"/>
          <p:cNvSpPr/>
          <p:nvPr/>
        </p:nvSpPr>
        <p:spPr>
          <a:xfrm>
            <a:off x="3284506" y="350860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P2</a:t>
            </a:r>
          </a:p>
          <a:p>
            <a:pPr algn="ctr"/>
            <a:r>
              <a:rPr lang="en-US" sz="1800" i="1" dirty="0" smtClean="0">
                <a:solidFill>
                  <a:schemeClr val="tx1"/>
                </a:solidFill>
              </a:rPr>
              <a:t>C</a:t>
            </a:r>
            <a:r>
              <a:rPr lang="en-US" sz="1800" baseline="-25000" dirty="0">
                <a:solidFill>
                  <a:schemeClr val="tx1"/>
                </a:solidFill>
              </a:rPr>
              <a:t>2</a:t>
            </a:r>
            <a:r>
              <a:rPr lang="en-US" sz="1800" dirty="0" smtClean="0">
                <a:solidFill>
                  <a:schemeClr val="tx1"/>
                </a:solidFill>
              </a:rPr>
              <a:t>=1</a:t>
            </a:r>
            <a:endParaRPr lang="en-US" sz="1800" dirty="0">
              <a:solidFill>
                <a:schemeClr val="tx1"/>
              </a:solidFill>
            </a:endParaRPr>
          </a:p>
        </p:txBody>
      </p:sp>
      <p:sp>
        <p:nvSpPr>
          <p:cNvPr id="27" name="Process 26"/>
          <p:cNvSpPr/>
          <p:nvPr/>
        </p:nvSpPr>
        <p:spPr>
          <a:xfrm>
            <a:off x="5187260" y="3870385"/>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P3</a:t>
            </a:r>
          </a:p>
          <a:p>
            <a:pPr algn="ctr"/>
            <a:r>
              <a:rPr lang="en-US" sz="1800" i="1" dirty="0" smtClean="0">
                <a:solidFill>
                  <a:schemeClr val="tx1"/>
                </a:solidFill>
              </a:rPr>
              <a:t>C</a:t>
            </a:r>
            <a:r>
              <a:rPr lang="en-US" sz="1800" baseline="-25000" dirty="0">
                <a:solidFill>
                  <a:schemeClr val="tx1"/>
                </a:solidFill>
              </a:rPr>
              <a:t>3</a:t>
            </a:r>
            <a:r>
              <a:rPr lang="en-US" sz="1800" dirty="0" smtClean="0">
                <a:solidFill>
                  <a:schemeClr val="tx1"/>
                </a:solidFill>
              </a:rPr>
              <a:t>=1</a:t>
            </a:r>
            <a:endParaRPr lang="en-US" sz="1800" dirty="0">
              <a:solidFill>
                <a:schemeClr val="tx1"/>
              </a:solidFill>
            </a:endParaRPr>
          </a:p>
        </p:txBody>
      </p:sp>
      <p:sp>
        <p:nvSpPr>
          <p:cNvPr id="29" name="Rounded Rectangular Callout 28"/>
          <p:cNvSpPr/>
          <p:nvPr/>
        </p:nvSpPr>
        <p:spPr>
          <a:xfrm>
            <a:off x="2013061" y="4755312"/>
            <a:ext cx="1197812" cy="524593"/>
          </a:xfrm>
          <a:prstGeom prst="wedgeRoundRectCallout">
            <a:avLst>
              <a:gd name="adj1" fmla="val -65108"/>
              <a:gd name="adj2" fmla="val 46314"/>
              <a:gd name="adj3" fmla="val 16667"/>
            </a:avLst>
          </a:prstGeom>
          <a:solidFill>
            <a:srgbClr val="FFFF00">
              <a:alpha val="25000"/>
            </a:srgbClr>
          </a:solidFill>
          <a:ln w="28575">
            <a:solidFill>
              <a:schemeClr val="tx1">
                <a:alpha val="25000"/>
              </a:schemeClr>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2400" b="0" i="1" dirty="0" smtClean="0">
                <a:solidFill>
                  <a:schemeClr val="bg1">
                    <a:lumMod val="50000"/>
                  </a:schemeClr>
                </a:solidFill>
                <a:latin typeface="Arial" charset="0"/>
                <a:ea typeface="Arial" charset="0"/>
                <a:cs typeface="Arial" charset="0"/>
              </a:rPr>
              <a:t>C</a:t>
            </a:r>
            <a:r>
              <a:rPr lang="en-US" sz="2400" b="0" dirty="0" smtClean="0">
                <a:solidFill>
                  <a:schemeClr val="bg1">
                    <a:lumMod val="50000"/>
                  </a:schemeClr>
                </a:solidFill>
                <a:latin typeface="Arial" charset="0"/>
                <a:ea typeface="Arial" charset="0"/>
                <a:cs typeface="Arial" charset="0"/>
              </a:rPr>
              <a:t>(</a:t>
            </a:r>
            <a:r>
              <a:rPr lang="en-US" sz="2400" dirty="0" smtClean="0">
                <a:solidFill>
                  <a:schemeClr val="bg1">
                    <a:lumMod val="50000"/>
                  </a:schemeClr>
                </a:solidFill>
                <a:latin typeface="Arial" charset="0"/>
                <a:ea typeface="Arial" charset="0"/>
                <a:cs typeface="Arial" charset="0"/>
              </a:rPr>
              <a:t>b</a:t>
            </a:r>
            <a:r>
              <a:rPr lang="en-US" sz="2400" b="0" dirty="0" smtClean="0">
                <a:solidFill>
                  <a:schemeClr val="bg1">
                    <a:lumMod val="50000"/>
                  </a:schemeClr>
                </a:solidFill>
                <a:latin typeface="Arial" charset="0"/>
                <a:ea typeface="Arial" charset="0"/>
                <a:cs typeface="Arial" charset="0"/>
              </a:rPr>
              <a:t>) </a:t>
            </a:r>
            <a:r>
              <a:rPr lang="en-US" sz="2400" b="0" dirty="0">
                <a:solidFill>
                  <a:schemeClr val="bg1">
                    <a:lumMod val="50000"/>
                  </a:schemeClr>
                </a:solidFill>
                <a:latin typeface="Arial" charset="0"/>
                <a:ea typeface="Arial" charset="0"/>
                <a:cs typeface="Arial" charset="0"/>
              </a:rPr>
              <a:t>= </a:t>
            </a:r>
            <a:r>
              <a:rPr lang="en-US" sz="2400" b="0" dirty="0" smtClean="0">
                <a:solidFill>
                  <a:schemeClr val="bg1">
                    <a:lumMod val="50000"/>
                  </a:schemeClr>
                </a:solidFill>
                <a:latin typeface="Arial" charset="0"/>
                <a:ea typeface="Arial" charset="0"/>
                <a:cs typeface="Arial" charset="0"/>
              </a:rPr>
              <a:t>2</a:t>
            </a:r>
            <a:endParaRPr lang="en-US" sz="2400" b="0" dirty="0">
              <a:solidFill>
                <a:schemeClr val="bg1">
                  <a:lumMod val="50000"/>
                </a:schemeClr>
              </a:solidFill>
              <a:latin typeface="Arial" charset="0"/>
              <a:ea typeface="Arial" charset="0"/>
              <a:cs typeface="Arial" charset="0"/>
            </a:endParaRPr>
          </a:p>
        </p:txBody>
      </p:sp>
      <p:sp>
        <p:nvSpPr>
          <p:cNvPr id="30" name="Rounded Rectangular Callout 29"/>
          <p:cNvSpPr/>
          <p:nvPr/>
        </p:nvSpPr>
        <p:spPr>
          <a:xfrm>
            <a:off x="2020725" y="4179367"/>
            <a:ext cx="1197812" cy="524593"/>
          </a:xfrm>
          <a:prstGeom prst="wedgeRoundRectCallout">
            <a:avLst>
              <a:gd name="adj1" fmla="val -65108"/>
              <a:gd name="adj2" fmla="val 46314"/>
              <a:gd name="adj3" fmla="val 16667"/>
            </a:avLst>
          </a:prstGeom>
          <a:solidFill>
            <a:srgbClr val="FFFF00">
              <a:alpha val="25000"/>
            </a:srgbClr>
          </a:solidFill>
          <a:ln w="28575">
            <a:solidFill>
              <a:schemeClr val="tx1">
                <a:alpha val="25000"/>
              </a:schemeClr>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2400" b="0" i="1">
                <a:solidFill>
                  <a:schemeClr val="bg1">
                    <a:lumMod val="50000"/>
                  </a:schemeClr>
                </a:solidFill>
                <a:latin typeface="Arial" charset="0"/>
                <a:ea typeface="Arial" charset="0"/>
                <a:cs typeface="Arial" charset="0"/>
              </a:rPr>
              <a:t>C</a:t>
            </a:r>
            <a:r>
              <a:rPr lang="en-US" sz="2400" b="0">
                <a:solidFill>
                  <a:schemeClr val="bg1">
                    <a:lumMod val="50000"/>
                  </a:schemeClr>
                </a:solidFill>
                <a:latin typeface="Arial" charset="0"/>
                <a:ea typeface="Arial" charset="0"/>
                <a:cs typeface="Arial" charset="0"/>
              </a:rPr>
              <a:t>(</a:t>
            </a:r>
            <a:r>
              <a:rPr lang="en-US" sz="2400">
                <a:solidFill>
                  <a:schemeClr val="bg1">
                    <a:lumMod val="50000"/>
                  </a:schemeClr>
                </a:solidFill>
                <a:latin typeface="Arial" charset="0"/>
                <a:ea typeface="Arial" charset="0"/>
                <a:cs typeface="Arial" charset="0"/>
              </a:rPr>
              <a:t>a</a:t>
            </a:r>
            <a:r>
              <a:rPr lang="en-US" sz="2400" b="0">
                <a:solidFill>
                  <a:schemeClr val="bg1">
                    <a:lumMod val="50000"/>
                  </a:schemeClr>
                </a:solidFill>
                <a:latin typeface="Arial" charset="0"/>
                <a:ea typeface="Arial" charset="0"/>
                <a:cs typeface="Arial" charset="0"/>
              </a:rPr>
              <a:t>) = </a:t>
            </a:r>
            <a:r>
              <a:rPr lang="en-US" sz="2400" b="0" smtClean="0">
                <a:solidFill>
                  <a:schemeClr val="bg1">
                    <a:lumMod val="50000"/>
                  </a:schemeClr>
                </a:solidFill>
                <a:latin typeface="Arial" charset="0"/>
                <a:ea typeface="Arial" charset="0"/>
                <a:cs typeface="Arial" charset="0"/>
              </a:rPr>
              <a:t>1</a:t>
            </a:r>
            <a:endParaRPr lang="en-US" sz="2400" b="0">
              <a:solidFill>
                <a:schemeClr val="bg1">
                  <a:lumMod val="50000"/>
                </a:schemeClr>
              </a:solidFill>
              <a:latin typeface="Arial" charset="0"/>
              <a:ea typeface="Arial" charset="0"/>
              <a:cs typeface="Arial" charset="0"/>
            </a:endParaRPr>
          </a:p>
        </p:txBody>
      </p:sp>
      <p:sp>
        <p:nvSpPr>
          <p:cNvPr id="28" name="Rounded Rectangular Callout 27"/>
          <p:cNvSpPr/>
          <p:nvPr/>
        </p:nvSpPr>
        <p:spPr>
          <a:xfrm>
            <a:off x="2003140" y="5699611"/>
            <a:ext cx="1197812" cy="524593"/>
          </a:xfrm>
          <a:prstGeom prst="wedgeRoundRectCallout">
            <a:avLst>
              <a:gd name="adj1" fmla="val 28953"/>
              <a:gd name="adj2" fmla="val -82860"/>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b="0" dirty="0" smtClean="0">
                <a:solidFill>
                  <a:schemeClr val="tx1"/>
                </a:solidFill>
                <a:latin typeface="Arial" charset="0"/>
                <a:ea typeface="Arial" charset="0"/>
                <a:cs typeface="Arial" charset="0"/>
              </a:rPr>
              <a:t>C(</a:t>
            </a:r>
            <a:r>
              <a:rPr lang="en-US" dirty="0" smtClean="0">
                <a:solidFill>
                  <a:schemeClr val="tx1"/>
                </a:solidFill>
                <a:latin typeface="Arial" charset="0"/>
                <a:ea typeface="Arial" charset="0"/>
                <a:cs typeface="Arial" charset="0"/>
              </a:rPr>
              <a:t>m</a:t>
            </a:r>
            <a:r>
              <a:rPr lang="en-US" b="0" dirty="0" smtClean="0">
                <a:solidFill>
                  <a:schemeClr val="tx1"/>
                </a:solidFill>
                <a:latin typeface="Arial" charset="0"/>
                <a:ea typeface="Arial" charset="0"/>
                <a:cs typeface="Arial" charset="0"/>
              </a:rPr>
              <a:t>) </a:t>
            </a:r>
            <a:r>
              <a:rPr lang="en-US" b="0" dirty="0">
                <a:solidFill>
                  <a:schemeClr val="tx1"/>
                </a:solidFill>
                <a:latin typeface="Arial" charset="0"/>
                <a:ea typeface="Arial" charset="0"/>
                <a:cs typeface="Arial" charset="0"/>
              </a:rPr>
              <a:t>= </a:t>
            </a:r>
            <a:r>
              <a:rPr lang="en-US" b="0" dirty="0" smtClean="0">
                <a:solidFill>
                  <a:schemeClr val="tx1"/>
                </a:solidFill>
                <a:latin typeface="Arial" charset="0"/>
                <a:ea typeface="Arial" charset="0"/>
                <a:cs typeface="Arial" charset="0"/>
              </a:rPr>
              <a:t>2</a:t>
            </a:r>
            <a:endParaRPr lang="en-US" b="0" dirty="0">
              <a:solidFill>
                <a:schemeClr val="tx1"/>
              </a:solidFill>
              <a:latin typeface="Arial" charset="0"/>
              <a:ea typeface="Arial" charset="0"/>
              <a:cs typeface="Arial" charset="0"/>
            </a:endParaRPr>
          </a:p>
        </p:txBody>
      </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36</a:t>
            </a:fld>
            <a:endParaRPr lang="en-US"/>
          </a:p>
        </p:txBody>
      </p:sp>
      <p:sp>
        <p:nvSpPr>
          <p:cNvPr id="31" name="TextBox 30"/>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Tree>
    <p:extLst>
      <p:ext uri="{BB962C8B-B14F-4D97-AF65-F5344CB8AC3E}">
        <p14:creationId xmlns:p14="http://schemas.microsoft.com/office/powerpoint/2010/main" val="744834715"/>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Content Placeholder 6"/>
          <p:cNvSpPr>
            <a:spLocks noGrp="1"/>
          </p:cNvSpPr>
          <p:nvPr>
            <p:ph idx="1"/>
          </p:nvPr>
        </p:nvSpPr>
        <p:spPr>
          <a:xfrm>
            <a:off x="152400" y="1447799"/>
            <a:ext cx="8763000" cy="1952567"/>
          </a:xfrm>
        </p:spPr>
        <p:txBody>
          <a:bodyPr>
            <a:normAutofit/>
          </a:bodyPr>
          <a:lstStyle/>
          <a:p>
            <a:pPr marL="514350" indent="-514350">
              <a:buFont typeface="+mj-lt"/>
              <a:buAutoNum type="arabicPeriod" startAt="3"/>
            </a:pPr>
            <a:endParaRPr lang="en-US" altLang="en-US" dirty="0" smtClean="0">
              <a:sym typeface="Wingdings"/>
            </a:endParaRPr>
          </a:p>
          <a:p>
            <a:pPr marL="514350" indent="-514350">
              <a:buFont typeface="+mj-lt"/>
              <a:buAutoNum type="arabicPeriod" startAt="3"/>
            </a:pPr>
            <a:r>
              <a:rPr lang="en-US" altLang="en-US" dirty="0" smtClean="0">
                <a:sym typeface="Wingdings"/>
              </a:rPr>
              <a:t>On process </a:t>
            </a:r>
            <a:r>
              <a:rPr lang="en-US" altLang="en-US" b="1" dirty="0" err="1" smtClean="0">
                <a:sym typeface="Wingdings"/>
              </a:rPr>
              <a:t>P</a:t>
            </a:r>
            <a:r>
              <a:rPr lang="en-US" altLang="en-US" b="1" i="1" baseline="-25000" dirty="0" err="1" smtClean="0">
                <a:sym typeface="Wingdings"/>
              </a:rPr>
              <a:t>j</a:t>
            </a:r>
            <a:r>
              <a:rPr lang="en-US" altLang="en-US" dirty="0" smtClean="0">
                <a:sym typeface="Wingdings"/>
              </a:rPr>
              <a:t> receiving a message </a:t>
            </a:r>
            <a:r>
              <a:rPr lang="en-US" altLang="en-US" b="1" dirty="0" smtClean="0">
                <a:sym typeface="Wingdings"/>
              </a:rPr>
              <a:t>m</a:t>
            </a:r>
            <a:r>
              <a:rPr lang="en-US" altLang="en-US" dirty="0" smtClean="0">
                <a:sym typeface="Wingdings"/>
              </a:rPr>
              <a:t>:</a:t>
            </a:r>
          </a:p>
          <a:p>
            <a:pPr marL="914400" lvl="1" indent="-514350"/>
            <a:endParaRPr lang="en-US" altLang="en-US" dirty="0" smtClean="0">
              <a:sym typeface="Wingdings"/>
            </a:endParaRPr>
          </a:p>
          <a:p>
            <a:pPr marL="690563" lvl="1" indent="-290513"/>
            <a:r>
              <a:rPr lang="en-US" altLang="en-US" dirty="0" smtClean="0">
                <a:sym typeface="Wingdings"/>
              </a:rPr>
              <a:t>Set </a:t>
            </a:r>
            <a:r>
              <a:rPr lang="en-US" altLang="en-US" i="1" dirty="0" err="1" smtClean="0">
                <a:sym typeface="Wingdings"/>
              </a:rPr>
              <a:t>C</a:t>
            </a:r>
            <a:r>
              <a:rPr lang="en-US" altLang="en-US" i="1" baseline="-25000" dirty="0" err="1" smtClean="0">
                <a:sym typeface="Wingdings"/>
              </a:rPr>
              <a:t>j</a:t>
            </a:r>
            <a:r>
              <a:rPr lang="en-US" altLang="en-US" dirty="0" smtClean="0">
                <a:sym typeface="Wingdings"/>
              </a:rPr>
              <a:t> </a:t>
            </a:r>
            <a:r>
              <a:rPr lang="en-US" altLang="en-US" b="1" dirty="0" smtClean="0">
                <a:solidFill>
                  <a:schemeClr val="accent6">
                    <a:lumMod val="75000"/>
                  </a:schemeClr>
                </a:solidFill>
                <a:sym typeface="Wingdings"/>
              </a:rPr>
              <a:t>and</a:t>
            </a:r>
            <a:r>
              <a:rPr lang="en-US" altLang="en-US" dirty="0" smtClean="0">
                <a:solidFill>
                  <a:schemeClr val="accent6">
                    <a:lumMod val="75000"/>
                  </a:schemeClr>
                </a:solidFill>
                <a:sym typeface="Wingdings"/>
              </a:rPr>
              <a:t> </a:t>
            </a:r>
            <a:r>
              <a:rPr lang="en-US" altLang="en-US" dirty="0" smtClean="0">
                <a:sym typeface="Wingdings"/>
              </a:rPr>
              <a:t>receive event time </a:t>
            </a:r>
            <a:r>
              <a:rPr lang="en-US" altLang="en-US" i="1" dirty="0" smtClean="0">
                <a:sym typeface="Wingdings"/>
              </a:rPr>
              <a:t>C</a:t>
            </a:r>
            <a:r>
              <a:rPr lang="de-DE" altLang="en-US" dirty="0" smtClean="0">
                <a:sym typeface="Wingdings"/>
              </a:rPr>
              <a:t>(</a:t>
            </a:r>
            <a:r>
              <a:rPr lang="de-DE" altLang="en-US" b="1" dirty="0" smtClean="0">
                <a:sym typeface="Wingdings"/>
              </a:rPr>
              <a:t>c</a:t>
            </a:r>
            <a:r>
              <a:rPr lang="de-DE" altLang="en-US" dirty="0" smtClean="0">
                <a:sym typeface="Wingdings"/>
              </a:rPr>
              <a:t>)</a:t>
            </a:r>
            <a:r>
              <a:rPr lang="en-US" altLang="en-US" dirty="0" smtClean="0">
                <a:sym typeface="Wingdings"/>
              </a:rPr>
              <a:t> 1 + </a:t>
            </a:r>
            <a:r>
              <a:rPr lang="en-US" altLang="en-US" b="1" dirty="0" smtClean="0">
                <a:sym typeface="Wingdings"/>
              </a:rPr>
              <a:t>max</a:t>
            </a:r>
            <a:r>
              <a:rPr lang="en-US" altLang="en-US" dirty="0" smtClean="0">
                <a:sym typeface="Wingdings"/>
              </a:rPr>
              <a:t>{ </a:t>
            </a:r>
            <a:r>
              <a:rPr lang="en-US" altLang="en-US" i="1" dirty="0" err="1" smtClean="0">
                <a:sym typeface="Wingdings"/>
              </a:rPr>
              <a:t>C</a:t>
            </a:r>
            <a:r>
              <a:rPr lang="en-US" altLang="en-US" i="1" baseline="-25000" dirty="0" err="1" smtClean="0">
                <a:sym typeface="Wingdings"/>
              </a:rPr>
              <a:t>j</a:t>
            </a:r>
            <a:r>
              <a:rPr lang="en-US" altLang="en-US" dirty="0" smtClean="0">
                <a:sym typeface="Wingdings"/>
              </a:rPr>
              <a:t>, </a:t>
            </a:r>
            <a:r>
              <a:rPr lang="en-US" altLang="en-US" i="1" dirty="0" smtClean="0">
                <a:sym typeface="Wingdings"/>
              </a:rPr>
              <a:t>C</a:t>
            </a:r>
            <a:r>
              <a:rPr lang="en-US" altLang="en-US" dirty="0" smtClean="0">
                <a:sym typeface="Wingdings"/>
              </a:rPr>
              <a:t>(</a:t>
            </a:r>
            <a:r>
              <a:rPr lang="en-US" altLang="en-US" b="1" dirty="0" smtClean="0">
                <a:sym typeface="Wingdings"/>
              </a:rPr>
              <a:t>m</a:t>
            </a:r>
            <a:r>
              <a:rPr lang="en-US" altLang="en-US" dirty="0" smtClean="0">
                <a:sym typeface="Wingdings"/>
              </a:rPr>
              <a:t>) }</a:t>
            </a:r>
            <a:endParaRPr lang="en-US" altLang="en-US" dirty="0">
              <a:sym typeface="Wingdings"/>
            </a:endParaRPr>
          </a:p>
        </p:txBody>
      </p:sp>
      <p:sp>
        <p:nvSpPr>
          <p:cNvPr id="60417" name="Rectangle 2"/>
          <p:cNvSpPr>
            <a:spLocks noGrp="1" noChangeArrowheads="1"/>
          </p:cNvSpPr>
          <p:nvPr>
            <p:ph type="title"/>
          </p:nvPr>
        </p:nvSpPr>
        <p:spPr/>
        <p:txBody>
          <a:bodyPr/>
          <a:lstStyle/>
          <a:p>
            <a:r>
              <a:rPr lang="en-GB" altLang="en-US" dirty="0" smtClean="0"/>
              <a:t>The Lamport Clock algorithm</a:t>
            </a:r>
            <a:endParaRPr lang="en-GB" altLang="en-US" dirty="0"/>
          </a:p>
        </p:txBody>
      </p:sp>
      <p:cxnSp>
        <p:nvCxnSpPr>
          <p:cNvPr id="5" name="Straight Connector 4"/>
          <p:cNvCxnSpPr/>
          <p:nvPr/>
        </p:nvCxnSpPr>
        <p:spPr>
          <a:xfrm>
            <a:off x="1753561" y="4255191"/>
            <a:ext cx="2786" cy="224170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a:off x="3661809" y="4257039"/>
            <a:ext cx="2" cy="1916992"/>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13" name="Straight Connector 12"/>
          <p:cNvCxnSpPr/>
          <p:nvPr/>
        </p:nvCxnSpPr>
        <p:spPr>
          <a:xfrm>
            <a:off x="5567270" y="4635201"/>
            <a:ext cx="2792" cy="1538830"/>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2" name="Process 1"/>
          <p:cNvSpPr/>
          <p:nvPr/>
        </p:nvSpPr>
        <p:spPr>
          <a:xfrm>
            <a:off x="1373551" y="3502293"/>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P1</a:t>
            </a:r>
          </a:p>
          <a:p>
            <a:pPr algn="ctr"/>
            <a:r>
              <a:rPr lang="en-US" sz="1800" i="1" dirty="0" smtClean="0">
                <a:solidFill>
                  <a:schemeClr val="tx1"/>
                </a:solidFill>
              </a:rPr>
              <a:t>C</a:t>
            </a:r>
            <a:r>
              <a:rPr lang="en-US" sz="1800" baseline="-25000" dirty="0" smtClean="0">
                <a:solidFill>
                  <a:schemeClr val="tx1"/>
                </a:solidFill>
              </a:rPr>
              <a:t>1</a:t>
            </a:r>
            <a:r>
              <a:rPr lang="en-US" sz="1800" dirty="0" smtClean="0">
                <a:solidFill>
                  <a:schemeClr val="tx1"/>
                </a:solidFill>
              </a:rPr>
              <a:t>=2</a:t>
            </a:r>
            <a:endParaRPr lang="en-US" sz="1800" dirty="0">
              <a:solidFill>
                <a:schemeClr val="tx1"/>
              </a:solidFill>
            </a:endParaRPr>
          </a:p>
        </p:txBody>
      </p:sp>
      <p:sp>
        <p:nvSpPr>
          <p:cNvPr id="14" name="Oval 13"/>
          <p:cNvSpPr/>
          <p:nvPr/>
        </p:nvSpPr>
        <p:spPr>
          <a:xfrm>
            <a:off x="1684801" y="463520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8" name="Oval 17"/>
          <p:cNvSpPr/>
          <p:nvPr/>
        </p:nvSpPr>
        <p:spPr>
          <a:xfrm>
            <a:off x="1684801" y="526249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6" name="TextBox 15"/>
          <p:cNvSpPr txBox="1"/>
          <p:nvPr/>
        </p:nvSpPr>
        <p:spPr>
          <a:xfrm>
            <a:off x="1236992" y="4473128"/>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21" name="TextBox 20"/>
          <p:cNvSpPr txBox="1"/>
          <p:nvPr/>
        </p:nvSpPr>
        <p:spPr>
          <a:xfrm>
            <a:off x="1228977" y="5100425"/>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grpSp>
        <p:nvGrpSpPr>
          <p:cNvPr id="24" name="Group 23"/>
          <p:cNvGrpSpPr/>
          <p:nvPr/>
        </p:nvGrpSpPr>
        <p:grpSpPr>
          <a:xfrm>
            <a:off x="1822321" y="5331258"/>
            <a:ext cx="2304931" cy="516713"/>
            <a:chOff x="1822321" y="5331258"/>
            <a:chExt cx="2304931" cy="516713"/>
          </a:xfrm>
        </p:grpSpPr>
        <p:sp>
          <p:nvSpPr>
            <p:cNvPr id="25" name="Oval 24"/>
            <p:cNvSpPr/>
            <p:nvPr/>
          </p:nvSpPr>
          <p:spPr>
            <a:xfrm>
              <a:off x="3590260" y="556209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6" name="TextBox 25"/>
            <p:cNvSpPr txBox="1"/>
            <p:nvPr/>
          </p:nvSpPr>
          <p:spPr>
            <a:xfrm>
              <a:off x="3771064" y="53863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23" name="Straight Arrow Connector 22"/>
            <p:cNvCxnSpPr>
              <a:stCxn id="18" idx="6"/>
              <a:endCxn id="25" idx="2"/>
            </p:cNvCxnSpPr>
            <p:nvPr/>
          </p:nvCxnSpPr>
          <p:spPr>
            <a:xfrm>
              <a:off x="1822321" y="5331258"/>
              <a:ext cx="1767939" cy="299593"/>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sp>
        <p:nvSpPr>
          <p:cNvPr id="22" name="Process 21"/>
          <p:cNvSpPr/>
          <p:nvPr/>
        </p:nvSpPr>
        <p:spPr>
          <a:xfrm>
            <a:off x="3284506" y="3508601"/>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P2</a:t>
            </a:r>
          </a:p>
          <a:p>
            <a:pPr algn="ctr"/>
            <a:r>
              <a:rPr lang="en-US" sz="1800" i="1" dirty="0" smtClean="0">
                <a:solidFill>
                  <a:schemeClr val="accent6">
                    <a:lumMod val="75000"/>
                  </a:schemeClr>
                </a:solidFill>
              </a:rPr>
              <a:t>C</a:t>
            </a:r>
            <a:r>
              <a:rPr lang="en-US" sz="1800" baseline="-25000" dirty="0" smtClean="0">
                <a:solidFill>
                  <a:schemeClr val="accent6">
                    <a:lumMod val="75000"/>
                  </a:schemeClr>
                </a:solidFill>
              </a:rPr>
              <a:t>2</a:t>
            </a:r>
            <a:r>
              <a:rPr lang="en-US" sz="1800" dirty="0" smtClean="0">
                <a:solidFill>
                  <a:schemeClr val="accent6">
                    <a:lumMod val="75000"/>
                  </a:schemeClr>
                </a:solidFill>
              </a:rPr>
              <a:t>=3</a:t>
            </a:r>
            <a:endParaRPr lang="en-US" sz="1800" dirty="0">
              <a:solidFill>
                <a:schemeClr val="accent6">
                  <a:lumMod val="75000"/>
                </a:schemeClr>
              </a:solidFill>
            </a:endParaRPr>
          </a:p>
        </p:txBody>
      </p:sp>
      <p:sp>
        <p:nvSpPr>
          <p:cNvPr id="27" name="Process 26"/>
          <p:cNvSpPr/>
          <p:nvPr/>
        </p:nvSpPr>
        <p:spPr>
          <a:xfrm>
            <a:off x="5187260" y="3870385"/>
            <a:ext cx="760020" cy="760020"/>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P3</a:t>
            </a:r>
          </a:p>
          <a:p>
            <a:pPr algn="ctr"/>
            <a:r>
              <a:rPr lang="en-US" sz="1800" i="1" dirty="0" smtClean="0">
                <a:solidFill>
                  <a:schemeClr val="tx1"/>
                </a:solidFill>
              </a:rPr>
              <a:t>C</a:t>
            </a:r>
            <a:r>
              <a:rPr lang="en-US" sz="1800" baseline="-25000" dirty="0">
                <a:solidFill>
                  <a:schemeClr val="tx1"/>
                </a:solidFill>
              </a:rPr>
              <a:t>3</a:t>
            </a:r>
            <a:r>
              <a:rPr lang="en-US" sz="1800" dirty="0" smtClean="0">
                <a:solidFill>
                  <a:schemeClr val="tx1"/>
                </a:solidFill>
              </a:rPr>
              <a:t>=1</a:t>
            </a:r>
            <a:endParaRPr lang="en-US" sz="1800" dirty="0">
              <a:solidFill>
                <a:schemeClr val="tx1"/>
              </a:solidFill>
            </a:endParaRPr>
          </a:p>
        </p:txBody>
      </p:sp>
      <p:sp>
        <p:nvSpPr>
          <p:cNvPr id="29" name="Rounded Rectangular Callout 28"/>
          <p:cNvSpPr/>
          <p:nvPr/>
        </p:nvSpPr>
        <p:spPr>
          <a:xfrm>
            <a:off x="2013061" y="4755312"/>
            <a:ext cx="1197812" cy="524593"/>
          </a:xfrm>
          <a:prstGeom prst="wedgeRoundRectCallout">
            <a:avLst>
              <a:gd name="adj1" fmla="val -65108"/>
              <a:gd name="adj2" fmla="val 46314"/>
              <a:gd name="adj3" fmla="val 16667"/>
            </a:avLst>
          </a:prstGeom>
          <a:solidFill>
            <a:srgbClr val="FFFF00">
              <a:alpha val="25000"/>
            </a:srgbClr>
          </a:solidFill>
          <a:ln w="28575">
            <a:solidFill>
              <a:schemeClr val="tx1">
                <a:alpha val="25000"/>
              </a:schemeClr>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2400" b="0" i="1" dirty="0" smtClean="0">
                <a:solidFill>
                  <a:schemeClr val="bg1">
                    <a:lumMod val="50000"/>
                  </a:schemeClr>
                </a:solidFill>
                <a:latin typeface="Arial" charset="0"/>
                <a:ea typeface="Arial" charset="0"/>
                <a:cs typeface="Arial" charset="0"/>
              </a:rPr>
              <a:t>C</a:t>
            </a:r>
            <a:r>
              <a:rPr lang="en-US" sz="2400" b="0" dirty="0" smtClean="0">
                <a:solidFill>
                  <a:schemeClr val="bg1">
                    <a:lumMod val="50000"/>
                  </a:schemeClr>
                </a:solidFill>
                <a:latin typeface="Arial" charset="0"/>
                <a:ea typeface="Arial" charset="0"/>
                <a:cs typeface="Arial" charset="0"/>
              </a:rPr>
              <a:t>(</a:t>
            </a:r>
            <a:r>
              <a:rPr lang="en-US" sz="2400" dirty="0" smtClean="0">
                <a:solidFill>
                  <a:schemeClr val="bg1">
                    <a:lumMod val="50000"/>
                  </a:schemeClr>
                </a:solidFill>
                <a:latin typeface="Arial" charset="0"/>
                <a:ea typeface="Arial" charset="0"/>
                <a:cs typeface="Arial" charset="0"/>
              </a:rPr>
              <a:t>b</a:t>
            </a:r>
            <a:r>
              <a:rPr lang="en-US" sz="2400" b="0" dirty="0" smtClean="0">
                <a:solidFill>
                  <a:schemeClr val="bg1">
                    <a:lumMod val="50000"/>
                  </a:schemeClr>
                </a:solidFill>
                <a:latin typeface="Arial" charset="0"/>
                <a:ea typeface="Arial" charset="0"/>
                <a:cs typeface="Arial" charset="0"/>
              </a:rPr>
              <a:t>) </a:t>
            </a:r>
            <a:r>
              <a:rPr lang="en-US" sz="2400" b="0" dirty="0">
                <a:solidFill>
                  <a:schemeClr val="bg1">
                    <a:lumMod val="50000"/>
                  </a:schemeClr>
                </a:solidFill>
                <a:latin typeface="Arial" charset="0"/>
                <a:ea typeface="Arial" charset="0"/>
                <a:cs typeface="Arial" charset="0"/>
              </a:rPr>
              <a:t>= </a:t>
            </a:r>
            <a:r>
              <a:rPr lang="en-US" sz="2400" b="0" dirty="0" smtClean="0">
                <a:solidFill>
                  <a:schemeClr val="bg1">
                    <a:lumMod val="50000"/>
                  </a:schemeClr>
                </a:solidFill>
                <a:latin typeface="Arial" charset="0"/>
                <a:ea typeface="Arial" charset="0"/>
                <a:cs typeface="Arial" charset="0"/>
              </a:rPr>
              <a:t>2</a:t>
            </a:r>
            <a:endParaRPr lang="en-US" sz="2400" b="0" dirty="0">
              <a:solidFill>
                <a:schemeClr val="bg1">
                  <a:lumMod val="50000"/>
                </a:schemeClr>
              </a:solidFill>
              <a:latin typeface="Arial" charset="0"/>
              <a:ea typeface="Arial" charset="0"/>
              <a:cs typeface="Arial" charset="0"/>
            </a:endParaRPr>
          </a:p>
        </p:txBody>
      </p:sp>
      <p:sp>
        <p:nvSpPr>
          <p:cNvPr id="30" name="Rounded Rectangular Callout 29"/>
          <p:cNvSpPr/>
          <p:nvPr/>
        </p:nvSpPr>
        <p:spPr>
          <a:xfrm>
            <a:off x="2020725" y="4179367"/>
            <a:ext cx="1197812" cy="524593"/>
          </a:xfrm>
          <a:prstGeom prst="wedgeRoundRectCallout">
            <a:avLst>
              <a:gd name="adj1" fmla="val -65108"/>
              <a:gd name="adj2" fmla="val 46314"/>
              <a:gd name="adj3" fmla="val 16667"/>
            </a:avLst>
          </a:prstGeom>
          <a:solidFill>
            <a:srgbClr val="FFFF00">
              <a:alpha val="25000"/>
            </a:srgbClr>
          </a:solidFill>
          <a:ln w="28575">
            <a:solidFill>
              <a:schemeClr val="tx1">
                <a:alpha val="25000"/>
              </a:schemeClr>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2400" b="0" i="1">
                <a:solidFill>
                  <a:schemeClr val="bg1">
                    <a:lumMod val="50000"/>
                  </a:schemeClr>
                </a:solidFill>
                <a:latin typeface="Arial" charset="0"/>
                <a:ea typeface="Arial" charset="0"/>
                <a:cs typeface="Arial" charset="0"/>
              </a:rPr>
              <a:t>C</a:t>
            </a:r>
            <a:r>
              <a:rPr lang="en-US" sz="2400" b="0">
                <a:solidFill>
                  <a:schemeClr val="bg1">
                    <a:lumMod val="50000"/>
                  </a:schemeClr>
                </a:solidFill>
                <a:latin typeface="Arial" charset="0"/>
                <a:ea typeface="Arial" charset="0"/>
                <a:cs typeface="Arial" charset="0"/>
              </a:rPr>
              <a:t>(</a:t>
            </a:r>
            <a:r>
              <a:rPr lang="en-US" sz="2400">
                <a:solidFill>
                  <a:schemeClr val="bg1">
                    <a:lumMod val="50000"/>
                  </a:schemeClr>
                </a:solidFill>
                <a:latin typeface="Arial" charset="0"/>
                <a:ea typeface="Arial" charset="0"/>
                <a:cs typeface="Arial" charset="0"/>
              </a:rPr>
              <a:t>a</a:t>
            </a:r>
            <a:r>
              <a:rPr lang="en-US" sz="2400" b="0">
                <a:solidFill>
                  <a:schemeClr val="bg1">
                    <a:lumMod val="50000"/>
                  </a:schemeClr>
                </a:solidFill>
                <a:latin typeface="Arial" charset="0"/>
                <a:ea typeface="Arial" charset="0"/>
                <a:cs typeface="Arial" charset="0"/>
              </a:rPr>
              <a:t>) = </a:t>
            </a:r>
            <a:r>
              <a:rPr lang="en-US" sz="2400" b="0" smtClean="0">
                <a:solidFill>
                  <a:schemeClr val="bg1">
                    <a:lumMod val="50000"/>
                  </a:schemeClr>
                </a:solidFill>
                <a:latin typeface="Arial" charset="0"/>
                <a:ea typeface="Arial" charset="0"/>
                <a:cs typeface="Arial" charset="0"/>
              </a:rPr>
              <a:t>1</a:t>
            </a:r>
            <a:endParaRPr lang="en-US" sz="2400" b="0">
              <a:solidFill>
                <a:schemeClr val="bg1">
                  <a:lumMod val="50000"/>
                </a:schemeClr>
              </a:solidFill>
              <a:latin typeface="Arial" charset="0"/>
              <a:ea typeface="Arial" charset="0"/>
              <a:cs typeface="Arial" charset="0"/>
            </a:endParaRPr>
          </a:p>
        </p:txBody>
      </p:sp>
      <p:sp>
        <p:nvSpPr>
          <p:cNvPr id="28" name="Rounded Rectangular Callout 27"/>
          <p:cNvSpPr/>
          <p:nvPr/>
        </p:nvSpPr>
        <p:spPr>
          <a:xfrm>
            <a:off x="2003140" y="5699611"/>
            <a:ext cx="1197812" cy="524593"/>
          </a:xfrm>
          <a:prstGeom prst="wedgeRoundRectCallout">
            <a:avLst>
              <a:gd name="adj1" fmla="val 28953"/>
              <a:gd name="adj2" fmla="val -82860"/>
              <a:gd name="adj3" fmla="val 16667"/>
            </a:avLst>
          </a:prstGeom>
          <a:solidFill>
            <a:srgbClr val="FFFF00">
              <a:alpha val="50000"/>
            </a:srgbClr>
          </a:solidFill>
          <a:ln w="28575">
            <a:solidFill>
              <a:schemeClr val="tx1">
                <a:alpha val="50000"/>
              </a:schemeClr>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b="0" i="1" dirty="0" smtClean="0">
                <a:solidFill>
                  <a:schemeClr val="tx1">
                    <a:lumMod val="50000"/>
                    <a:lumOff val="50000"/>
                  </a:schemeClr>
                </a:solidFill>
                <a:latin typeface="Arial" charset="0"/>
                <a:ea typeface="Arial" charset="0"/>
                <a:cs typeface="Arial" charset="0"/>
              </a:rPr>
              <a:t>C(</a:t>
            </a:r>
            <a:r>
              <a:rPr lang="en-US" dirty="0" smtClean="0">
                <a:solidFill>
                  <a:schemeClr val="tx1">
                    <a:lumMod val="50000"/>
                    <a:lumOff val="50000"/>
                  </a:schemeClr>
                </a:solidFill>
                <a:latin typeface="Arial" charset="0"/>
                <a:ea typeface="Arial" charset="0"/>
                <a:cs typeface="Arial" charset="0"/>
              </a:rPr>
              <a:t>m</a:t>
            </a:r>
            <a:r>
              <a:rPr lang="en-US" b="0" i="1" dirty="0" smtClean="0">
                <a:solidFill>
                  <a:schemeClr val="tx1">
                    <a:lumMod val="50000"/>
                    <a:lumOff val="50000"/>
                  </a:schemeClr>
                </a:solidFill>
                <a:latin typeface="Arial" charset="0"/>
                <a:ea typeface="Arial" charset="0"/>
                <a:cs typeface="Arial" charset="0"/>
              </a:rPr>
              <a:t>) </a:t>
            </a:r>
            <a:r>
              <a:rPr lang="en-US" b="0" dirty="0" smtClean="0">
                <a:solidFill>
                  <a:schemeClr val="tx1">
                    <a:lumMod val="50000"/>
                    <a:lumOff val="50000"/>
                  </a:schemeClr>
                </a:solidFill>
                <a:latin typeface="Arial" charset="0"/>
                <a:ea typeface="Arial" charset="0"/>
                <a:cs typeface="Arial" charset="0"/>
              </a:rPr>
              <a:t>= 2</a:t>
            </a:r>
            <a:endParaRPr lang="en-US" b="0" dirty="0">
              <a:solidFill>
                <a:schemeClr val="tx1">
                  <a:lumMod val="50000"/>
                  <a:lumOff val="50000"/>
                </a:schemeClr>
              </a:solidFill>
              <a:latin typeface="Arial" charset="0"/>
              <a:ea typeface="Arial" charset="0"/>
              <a:cs typeface="Arial" charset="0"/>
            </a:endParaRPr>
          </a:p>
        </p:txBody>
      </p:sp>
      <p:sp>
        <p:nvSpPr>
          <p:cNvPr id="31" name="Rounded Rectangular Callout 30"/>
          <p:cNvSpPr/>
          <p:nvPr/>
        </p:nvSpPr>
        <p:spPr>
          <a:xfrm>
            <a:off x="3825629" y="4772721"/>
            <a:ext cx="1197812" cy="524593"/>
          </a:xfrm>
          <a:prstGeom prst="wedgeRoundRectCallout">
            <a:avLst>
              <a:gd name="adj1" fmla="val -58292"/>
              <a:gd name="adj2" fmla="val 102341"/>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z="2400" b="0" i="1" dirty="0" smtClean="0">
                <a:solidFill>
                  <a:schemeClr val="tx1"/>
                </a:solidFill>
                <a:latin typeface="Arial" charset="0"/>
                <a:ea typeface="Arial" charset="0"/>
                <a:cs typeface="Arial" charset="0"/>
              </a:rPr>
              <a:t>C</a:t>
            </a:r>
            <a:r>
              <a:rPr lang="de-DE" sz="2400" b="0" dirty="0" smtClean="0">
                <a:solidFill>
                  <a:schemeClr val="tx1"/>
                </a:solidFill>
                <a:latin typeface="Arial" charset="0"/>
                <a:ea typeface="Arial" charset="0"/>
                <a:cs typeface="Arial" charset="0"/>
              </a:rPr>
              <a:t>(</a:t>
            </a:r>
            <a:r>
              <a:rPr lang="de-DE" sz="2400" dirty="0" smtClean="0">
                <a:solidFill>
                  <a:schemeClr val="tx1"/>
                </a:solidFill>
                <a:latin typeface="Arial" charset="0"/>
                <a:ea typeface="Arial" charset="0"/>
                <a:cs typeface="Arial" charset="0"/>
              </a:rPr>
              <a:t>c</a:t>
            </a:r>
            <a:r>
              <a:rPr lang="de-DE" sz="2400" b="0" dirty="0" smtClean="0">
                <a:solidFill>
                  <a:schemeClr val="tx1"/>
                </a:solidFill>
                <a:latin typeface="Arial" charset="0"/>
                <a:ea typeface="Arial" charset="0"/>
                <a:cs typeface="Arial" charset="0"/>
              </a:rPr>
              <a:t>)</a:t>
            </a:r>
            <a:r>
              <a:rPr lang="en-US" sz="2400" b="0" dirty="0" smtClean="0">
                <a:solidFill>
                  <a:schemeClr val="tx1"/>
                </a:solidFill>
                <a:latin typeface="Arial" charset="0"/>
                <a:ea typeface="Arial" charset="0"/>
                <a:cs typeface="Arial" charset="0"/>
              </a:rPr>
              <a:t> </a:t>
            </a:r>
            <a:r>
              <a:rPr lang="en-US" sz="2400" b="0" dirty="0">
                <a:solidFill>
                  <a:schemeClr val="tx1"/>
                </a:solidFill>
                <a:latin typeface="Arial" charset="0"/>
                <a:ea typeface="Arial" charset="0"/>
                <a:cs typeface="Arial" charset="0"/>
              </a:rPr>
              <a:t>= 3</a:t>
            </a:r>
          </a:p>
        </p:txBody>
      </p:sp>
      <p:sp>
        <p:nvSpPr>
          <p:cNvPr id="4" name="Slide Number Placeholder 3"/>
          <p:cNvSpPr>
            <a:spLocks noGrp="1"/>
          </p:cNvSpPr>
          <p:nvPr>
            <p:ph type="sldNum" sz="quarter" idx="12"/>
          </p:nvPr>
        </p:nvSpPr>
        <p:spPr/>
        <p:txBody>
          <a:bodyPr/>
          <a:lstStyle/>
          <a:p>
            <a:pPr>
              <a:defRPr/>
            </a:pPr>
            <a:fld id="{729111C5-E04E-4942-8174-12BB645D56A6}" type="slidenum">
              <a:rPr lang="en-US" smtClean="0"/>
              <a:pPr>
                <a:defRPr/>
              </a:pPr>
              <a:t>37</a:t>
            </a:fld>
            <a:endParaRPr lang="en-US"/>
          </a:p>
        </p:txBody>
      </p:sp>
      <p:sp>
        <p:nvSpPr>
          <p:cNvPr id="32" name="TextBox 31"/>
          <p:cNvSpPr txBox="1"/>
          <p:nvPr/>
        </p:nvSpPr>
        <p:spPr>
          <a:xfrm>
            <a:off x="6004593" y="5555166"/>
            <a:ext cx="2760692" cy="523220"/>
          </a:xfrm>
          <a:prstGeom prst="rect">
            <a:avLst/>
          </a:prstGeom>
          <a:noFill/>
        </p:spPr>
        <p:txBody>
          <a:bodyPr wrap="none" rtlCol="0">
            <a:spAutoFit/>
          </a:bodyPr>
          <a:lstStyle/>
          <a:p>
            <a:r>
              <a:rPr lang="en-US" sz="2800" dirty="0" smtClean="0">
                <a:latin typeface="Arial" charset="0"/>
                <a:ea typeface="Arial" charset="0"/>
                <a:cs typeface="Arial" charset="0"/>
              </a:rPr>
              <a:t>Physical time ↓</a:t>
            </a:r>
          </a:p>
        </p:txBody>
      </p:sp>
    </p:spTree>
    <p:extLst>
      <p:ext uri="{BB962C8B-B14F-4D97-AF65-F5344CB8AC3E}">
        <p14:creationId xmlns:p14="http://schemas.microsoft.com/office/powerpoint/2010/main" val="77932223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Rectangle 2"/>
          <p:cNvSpPr>
            <a:spLocks noGrp="1" noChangeArrowheads="1"/>
          </p:cNvSpPr>
          <p:nvPr>
            <p:ph type="title"/>
          </p:nvPr>
        </p:nvSpPr>
        <p:spPr/>
        <p:txBody>
          <a:bodyPr/>
          <a:lstStyle/>
          <a:p>
            <a:pPr eaLnBrk="1" hangingPunct="1"/>
            <a:r>
              <a:rPr lang="en-US" altLang="en-US" dirty="0" smtClean="0"/>
              <a:t>Ordering all events</a:t>
            </a:r>
            <a:endParaRPr lang="en-US" altLang="en-US" dirty="0"/>
          </a:p>
        </p:txBody>
      </p:sp>
      <p:sp>
        <p:nvSpPr>
          <p:cNvPr id="26627" name="Rectangle 3"/>
          <p:cNvSpPr>
            <a:spLocks noGrp="1" noChangeArrowheads="1"/>
          </p:cNvSpPr>
          <p:nvPr>
            <p:ph type="body" idx="1"/>
          </p:nvPr>
        </p:nvSpPr>
        <p:spPr/>
        <p:txBody>
          <a:bodyPr/>
          <a:lstStyle/>
          <a:p>
            <a:pPr eaLnBrk="1" hangingPunct="1"/>
            <a:r>
              <a:rPr lang="en-US" altLang="en-US" b="1" spc="-150" dirty="0" smtClean="0">
                <a:solidFill>
                  <a:schemeClr val="accent6">
                    <a:lumMod val="75000"/>
                  </a:schemeClr>
                </a:solidFill>
              </a:rPr>
              <a:t>Break ties </a:t>
            </a:r>
            <a:r>
              <a:rPr lang="en-US" altLang="en-US" spc="-150" dirty="0" smtClean="0">
                <a:solidFill>
                  <a:srgbClr val="000000"/>
                </a:solidFill>
              </a:rPr>
              <a:t>by </a:t>
            </a:r>
            <a:r>
              <a:rPr lang="en-US" altLang="en-US" b="1" spc="-150" dirty="0" smtClean="0">
                <a:solidFill>
                  <a:srgbClr val="000000"/>
                </a:solidFill>
              </a:rPr>
              <a:t>appending</a:t>
            </a:r>
            <a:r>
              <a:rPr lang="en-US" altLang="en-US" spc="-150" dirty="0" smtClean="0">
                <a:solidFill>
                  <a:srgbClr val="000000"/>
                </a:solidFill>
              </a:rPr>
              <a:t> </a:t>
            </a:r>
            <a:r>
              <a:rPr lang="en-US" altLang="en-US" b="1" spc="-150" dirty="0" smtClean="0">
                <a:solidFill>
                  <a:srgbClr val="000000"/>
                </a:solidFill>
              </a:rPr>
              <a:t>the </a:t>
            </a:r>
            <a:r>
              <a:rPr lang="en-US" altLang="en-US" b="1" spc="-150" dirty="0">
                <a:solidFill>
                  <a:srgbClr val="000000"/>
                </a:solidFill>
              </a:rPr>
              <a:t>process number </a:t>
            </a:r>
            <a:r>
              <a:rPr lang="en-US" altLang="en-US" spc="-150" dirty="0">
                <a:solidFill>
                  <a:srgbClr val="000000"/>
                </a:solidFill>
              </a:rPr>
              <a:t>to </a:t>
            </a:r>
            <a:r>
              <a:rPr lang="en-US" altLang="en-US" spc="-150" dirty="0" smtClean="0">
                <a:solidFill>
                  <a:srgbClr val="000000"/>
                </a:solidFill>
              </a:rPr>
              <a:t>each event:</a:t>
            </a:r>
            <a:endParaRPr lang="en-US" altLang="en-US" dirty="0">
              <a:solidFill>
                <a:srgbClr val="000000"/>
              </a:solidFill>
            </a:endParaRPr>
          </a:p>
          <a:p>
            <a:pPr marL="971550" lvl="1" indent="-514350" eaLnBrk="1" hangingPunct="1">
              <a:buFont typeface="+mj-lt"/>
              <a:buAutoNum type="arabicPeriod"/>
            </a:pPr>
            <a:endParaRPr lang="en-US" altLang="en-US" dirty="0" smtClean="0">
              <a:solidFill>
                <a:srgbClr val="000000"/>
              </a:solidFill>
            </a:endParaRPr>
          </a:p>
          <a:p>
            <a:pPr marL="971550" lvl="1" indent="-514350" eaLnBrk="1" hangingPunct="1">
              <a:buFont typeface="+mj-lt"/>
              <a:buAutoNum type="arabicPeriod"/>
            </a:pPr>
            <a:r>
              <a:rPr lang="en-US" altLang="en-US" dirty="0" smtClean="0">
                <a:solidFill>
                  <a:srgbClr val="000000"/>
                </a:solidFill>
              </a:rPr>
              <a:t>Process </a:t>
            </a:r>
            <a:r>
              <a:rPr lang="en-US" altLang="en-US" b="1" dirty="0" smtClean="0">
                <a:solidFill>
                  <a:srgbClr val="000000"/>
                </a:solidFill>
              </a:rPr>
              <a:t>P</a:t>
            </a:r>
            <a:r>
              <a:rPr lang="en-US" altLang="en-US" b="1" i="1" baseline="-25000" dirty="0" smtClean="0">
                <a:solidFill>
                  <a:srgbClr val="000000"/>
                </a:solidFill>
              </a:rPr>
              <a:t>i</a:t>
            </a:r>
            <a:r>
              <a:rPr lang="en-US" altLang="en-US" dirty="0" smtClean="0">
                <a:solidFill>
                  <a:srgbClr val="000000"/>
                </a:solidFill>
              </a:rPr>
              <a:t> </a:t>
            </a:r>
            <a:r>
              <a:rPr lang="en-US" altLang="en-US" dirty="0">
                <a:solidFill>
                  <a:srgbClr val="000000"/>
                </a:solidFill>
              </a:rPr>
              <a:t>timestamps event </a:t>
            </a:r>
            <a:r>
              <a:rPr lang="en-US" altLang="en-US" b="1" dirty="0">
                <a:solidFill>
                  <a:srgbClr val="000000"/>
                </a:solidFill>
              </a:rPr>
              <a:t>e</a:t>
            </a:r>
            <a:r>
              <a:rPr lang="en-US" altLang="en-US" dirty="0">
                <a:solidFill>
                  <a:srgbClr val="000000"/>
                </a:solidFill>
              </a:rPr>
              <a:t> with </a:t>
            </a:r>
            <a:r>
              <a:rPr lang="en-US" altLang="en-US" i="1" dirty="0" smtClean="0">
                <a:solidFill>
                  <a:srgbClr val="000000"/>
                </a:solidFill>
              </a:rPr>
              <a:t>C</a:t>
            </a:r>
            <a:r>
              <a:rPr lang="en-US" altLang="en-US" i="1" baseline="-25000" dirty="0" smtClean="0">
                <a:solidFill>
                  <a:srgbClr val="000000"/>
                </a:solidFill>
              </a:rPr>
              <a:t>i</a:t>
            </a:r>
            <a:r>
              <a:rPr lang="en-US" altLang="en-US" dirty="0" smtClean="0">
                <a:solidFill>
                  <a:srgbClr val="000000"/>
                </a:solidFill>
              </a:rPr>
              <a:t>(</a:t>
            </a:r>
            <a:r>
              <a:rPr lang="en-US" altLang="en-US" b="1" dirty="0" smtClean="0">
                <a:solidFill>
                  <a:srgbClr val="000000"/>
                </a:solidFill>
              </a:rPr>
              <a:t>e</a:t>
            </a:r>
            <a:r>
              <a:rPr lang="en-US" altLang="en-US" dirty="0">
                <a:solidFill>
                  <a:srgbClr val="000000"/>
                </a:solidFill>
              </a:rPr>
              <a:t>).</a:t>
            </a:r>
            <a:r>
              <a:rPr lang="en-US" altLang="en-US" i="1" dirty="0" err="1" smtClean="0">
                <a:solidFill>
                  <a:srgbClr val="000000"/>
                </a:solidFill>
              </a:rPr>
              <a:t>i</a:t>
            </a:r>
            <a:endParaRPr lang="en-US" altLang="en-US" dirty="0" smtClean="0">
              <a:solidFill>
                <a:srgbClr val="000000"/>
              </a:solidFill>
            </a:endParaRPr>
          </a:p>
          <a:p>
            <a:pPr marL="971550" lvl="1" indent="-514350" eaLnBrk="1" hangingPunct="1">
              <a:buFont typeface="+mj-lt"/>
              <a:buAutoNum type="arabicPeriod"/>
            </a:pPr>
            <a:endParaRPr lang="en-US" altLang="en-US" i="1" dirty="0" smtClean="0">
              <a:solidFill>
                <a:srgbClr val="000000"/>
              </a:solidFill>
            </a:endParaRPr>
          </a:p>
          <a:p>
            <a:pPr marL="971550" lvl="1" indent="-514350" eaLnBrk="1" hangingPunct="1">
              <a:buFont typeface="+mj-lt"/>
              <a:buAutoNum type="arabicPeriod"/>
            </a:pPr>
            <a:r>
              <a:rPr lang="en-US" altLang="en-US" i="1" dirty="0" smtClean="0">
                <a:solidFill>
                  <a:srgbClr val="000000"/>
                </a:solidFill>
              </a:rPr>
              <a:t>C</a:t>
            </a:r>
            <a:r>
              <a:rPr lang="en-US" altLang="en-US" dirty="0" smtClean="0">
                <a:solidFill>
                  <a:srgbClr val="000000"/>
                </a:solidFill>
              </a:rPr>
              <a:t>(</a:t>
            </a:r>
            <a:r>
              <a:rPr lang="en-US" altLang="en-US" b="1" dirty="0" smtClean="0">
                <a:solidFill>
                  <a:srgbClr val="000000"/>
                </a:solidFill>
              </a:rPr>
              <a:t>a</a:t>
            </a:r>
            <a:r>
              <a:rPr lang="en-US" altLang="en-US" dirty="0">
                <a:solidFill>
                  <a:srgbClr val="000000"/>
                </a:solidFill>
              </a:rPr>
              <a:t>).</a:t>
            </a:r>
            <a:r>
              <a:rPr lang="en-US" altLang="en-US" i="1" dirty="0" err="1">
                <a:solidFill>
                  <a:srgbClr val="000000"/>
                </a:solidFill>
              </a:rPr>
              <a:t>i</a:t>
            </a:r>
            <a:r>
              <a:rPr lang="en-US" altLang="en-US" dirty="0">
                <a:solidFill>
                  <a:srgbClr val="000000"/>
                </a:solidFill>
              </a:rPr>
              <a:t> </a:t>
            </a:r>
            <a:r>
              <a:rPr lang="en-US" altLang="en-US" dirty="0" smtClean="0">
                <a:solidFill>
                  <a:srgbClr val="000000"/>
                </a:solidFill>
              </a:rPr>
              <a:t>&lt; </a:t>
            </a:r>
            <a:r>
              <a:rPr lang="en-US" altLang="en-US" i="1" dirty="0" smtClean="0">
                <a:solidFill>
                  <a:srgbClr val="000000"/>
                </a:solidFill>
              </a:rPr>
              <a:t>C</a:t>
            </a:r>
            <a:r>
              <a:rPr lang="en-US" altLang="en-US" dirty="0" smtClean="0">
                <a:solidFill>
                  <a:srgbClr val="000000"/>
                </a:solidFill>
              </a:rPr>
              <a:t>(</a:t>
            </a:r>
            <a:r>
              <a:rPr lang="en-US" altLang="en-US" b="1" dirty="0" smtClean="0">
                <a:solidFill>
                  <a:srgbClr val="000000"/>
                </a:solidFill>
              </a:rPr>
              <a:t>b</a:t>
            </a:r>
            <a:r>
              <a:rPr lang="en-US" altLang="en-US" dirty="0">
                <a:solidFill>
                  <a:srgbClr val="000000"/>
                </a:solidFill>
              </a:rPr>
              <a:t>).</a:t>
            </a:r>
            <a:r>
              <a:rPr lang="en-US" altLang="en-US" i="1" dirty="0" smtClean="0">
                <a:solidFill>
                  <a:srgbClr val="000000"/>
                </a:solidFill>
              </a:rPr>
              <a:t>j</a:t>
            </a:r>
            <a:r>
              <a:rPr lang="en-US" altLang="en-US" dirty="0" smtClean="0">
                <a:solidFill>
                  <a:srgbClr val="000000"/>
                </a:solidFill>
              </a:rPr>
              <a:t> when:</a:t>
            </a:r>
            <a:endParaRPr lang="en-US" altLang="en-US" dirty="0">
              <a:solidFill>
                <a:srgbClr val="000000"/>
              </a:solidFill>
            </a:endParaRPr>
          </a:p>
          <a:p>
            <a:pPr lvl="2" eaLnBrk="1" hangingPunct="1"/>
            <a:r>
              <a:rPr lang="en-US" altLang="en-US" i="1" dirty="0" smtClean="0">
                <a:solidFill>
                  <a:srgbClr val="000000"/>
                </a:solidFill>
              </a:rPr>
              <a:t>C</a:t>
            </a:r>
            <a:r>
              <a:rPr lang="en-US" altLang="en-US" dirty="0" smtClean="0">
                <a:solidFill>
                  <a:srgbClr val="000000"/>
                </a:solidFill>
              </a:rPr>
              <a:t>(</a:t>
            </a:r>
            <a:r>
              <a:rPr lang="en-US" altLang="en-US" b="1" dirty="0" smtClean="0">
                <a:solidFill>
                  <a:srgbClr val="000000"/>
                </a:solidFill>
              </a:rPr>
              <a:t>a</a:t>
            </a:r>
            <a:r>
              <a:rPr lang="en-US" altLang="en-US" dirty="0">
                <a:solidFill>
                  <a:srgbClr val="000000"/>
                </a:solidFill>
              </a:rPr>
              <a:t>) &lt; </a:t>
            </a:r>
            <a:r>
              <a:rPr lang="en-US" altLang="en-US" i="1" dirty="0" smtClean="0">
                <a:solidFill>
                  <a:srgbClr val="000000"/>
                </a:solidFill>
              </a:rPr>
              <a:t>C</a:t>
            </a:r>
            <a:r>
              <a:rPr lang="en-US" altLang="en-US" dirty="0" smtClean="0">
                <a:solidFill>
                  <a:srgbClr val="000000"/>
                </a:solidFill>
              </a:rPr>
              <a:t>(</a:t>
            </a:r>
            <a:r>
              <a:rPr lang="en-US" altLang="en-US" b="1" dirty="0" smtClean="0">
                <a:solidFill>
                  <a:srgbClr val="000000"/>
                </a:solidFill>
              </a:rPr>
              <a:t>b</a:t>
            </a:r>
            <a:r>
              <a:rPr lang="en-US" altLang="en-US" dirty="0" smtClean="0">
                <a:solidFill>
                  <a:srgbClr val="000000"/>
                </a:solidFill>
              </a:rPr>
              <a:t>), </a:t>
            </a:r>
            <a:r>
              <a:rPr lang="en-US" altLang="en-US" b="1" dirty="0" smtClean="0">
                <a:solidFill>
                  <a:schemeClr val="accent6">
                    <a:lumMod val="75000"/>
                  </a:schemeClr>
                </a:solidFill>
              </a:rPr>
              <a:t>or </a:t>
            </a:r>
            <a:r>
              <a:rPr lang="en-US" altLang="en-US" i="1" dirty="0" smtClean="0">
                <a:solidFill>
                  <a:srgbClr val="000000"/>
                </a:solidFill>
              </a:rPr>
              <a:t>C</a:t>
            </a:r>
            <a:r>
              <a:rPr lang="en-US" altLang="en-US" dirty="0" smtClean="0">
                <a:solidFill>
                  <a:srgbClr val="000000"/>
                </a:solidFill>
              </a:rPr>
              <a:t>(</a:t>
            </a:r>
            <a:r>
              <a:rPr lang="en-US" altLang="en-US" b="1" dirty="0" smtClean="0">
                <a:solidFill>
                  <a:srgbClr val="000000"/>
                </a:solidFill>
              </a:rPr>
              <a:t>a</a:t>
            </a:r>
            <a:r>
              <a:rPr lang="en-US" altLang="en-US" dirty="0">
                <a:solidFill>
                  <a:srgbClr val="000000"/>
                </a:solidFill>
              </a:rPr>
              <a:t>) = </a:t>
            </a:r>
            <a:r>
              <a:rPr lang="en-US" altLang="en-US" i="1" dirty="0" smtClean="0">
                <a:solidFill>
                  <a:srgbClr val="000000"/>
                </a:solidFill>
              </a:rPr>
              <a:t>C</a:t>
            </a:r>
            <a:r>
              <a:rPr lang="en-US" altLang="en-US" dirty="0" smtClean="0">
                <a:solidFill>
                  <a:srgbClr val="000000"/>
                </a:solidFill>
              </a:rPr>
              <a:t>(</a:t>
            </a:r>
            <a:r>
              <a:rPr lang="en-US" altLang="en-US" b="1" dirty="0" smtClean="0">
                <a:solidFill>
                  <a:srgbClr val="000000"/>
                </a:solidFill>
              </a:rPr>
              <a:t>b</a:t>
            </a:r>
            <a:r>
              <a:rPr lang="en-US" altLang="en-US" dirty="0">
                <a:solidFill>
                  <a:srgbClr val="000000"/>
                </a:solidFill>
              </a:rPr>
              <a:t>) and </a:t>
            </a:r>
            <a:r>
              <a:rPr lang="en-US" altLang="en-US" i="1" dirty="0" err="1">
                <a:solidFill>
                  <a:srgbClr val="000000"/>
                </a:solidFill>
              </a:rPr>
              <a:t>i</a:t>
            </a:r>
            <a:r>
              <a:rPr lang="en-US" altLang="en-US" dirty="0">
                <a:solidFill>
                  <a:srgbClr val="000000"/>
                </a:solidFill>
              </a:rPr>
              <a:t> &lt; </a:t>
            </a:r>
            <a:r>
              <a:rPr lang="en-US" altLang="en-US" i="1" dirty="0" smtClean="0">
                <a:solidFill>
                  <a:srgbClr val="000000"/>
                </a:solidFill>
              </a:rPr>
              <a:t>j</a:t>
            </a:r>
          </a:p>
          <a:p>
            <a:pPr lvl="1" eaLnBrk="1" hangingPunct="1"/>
            <a:endParaRPr lang="en-US" altLang="en-US" i="1" dirty="0" smtClean="0">
              <a:solidFill>
                <a:srgbClr val="000000"/>
              </a:solidFill>
            </a:endParaRPr>
          </a:p>
          <a:p>
            <a:pPr lvl="1" eaLnBrk="1" hangingPunct="1"/>
            <a:endParaRPr lang="en-US" altLang="en-US" i="1" dirty="0">
              <a:solidFill>
                <a:srgbClr val="000000"/>
              </a:solidFill>
            </a:endParaRPr>
          </a:p>
          <a:p>
            <a:pPr eaLnBrk="1" hangingPunct="1"/>
            <a:r>
              <a:rPr lang="en-US" altLang="en-US" spc="-150" dirty="0" smtClean="0">
                <a:solidFill>
                  <a:srgbClr val="000000"/>
                </a:solidFill>
              </a:rPr>
              <a:t>Now, for any two events </a:t>
            </a:r>
            <a:r>
              <a:rPr lang="en-US" altLang="en-US" b="1" spc="-150" dirty="0" smtClean="0">
                <a:solidFill>
                  <a:srgbClr val="000000"/>
                </a:solidFill>
              </a:rPr>
              <a:t>a</a:t>
            </a:r>
            <a:r>
              <a:rPr lang="en-US" altLang="en-US" spc="-150" dirty="0" smtClean="0">
                <a:solidFill>
                  <a:srgbClr val="000000"/>
                </a:solidFill>
              </a:rPr>
              <a:t> and </a:t>
            </a:r>
            <a:r>
              <a:rPr lang="en-US" altLang="en-US" b="1" spc="-150" dirty="0" smtClean="0">
                <a:solidFill>
                  <a:srgbClr val="000000"/>
                </a:solidFill>
              </a:rPr>
              <a:t>b</a:t>
            </a:r>
            <a:r>
              <a:rPr lang="en-US" altLang="en-US" spc="-150" dirty="0" smtClean="0">
                <a:solidFill>
                  <a:srgbClr val="000000"/>
                </a:solidFill>
              </a:rPr>
              <a:t>, C(</a:t>
            </a:r>
            <a:r>
              <a:rPr lang="en-US" altLang="en-US" b="1" spc="-150" dirty="0" smtClean="0">
                <a:solidFill>
                  <a:srgbClr val="000000"/>
                </a:solidFill>
              </a:rPr>
              <a:t>a</a:t>
            </a:r>
            <a:r>
              <a:rPr lang="en-US" altLang="en-US" spc="-150" dirty="0" smtClean="0">
                <a:solidFill>
                  <a:srgbClr val="000000"/>
                </a:solidFill>
              </a:rPr>
              <a:t>) </a:t>
            </a:r>
            <a:r>
              <a:rPr lang="en-US" altLang="en-US" spc="-150" dirty="0">
                <a:solidFill>
                  <a:srgbClr val="000000"/>
                </a:solidFill>
                <a:sym typeface="Wingdings"/>
              </a:rPr>
              <a:t>&lt;</a:t>
            </a:r>
            <a:r>
              <a:rPr lang="en-US" altLang="en-US" spc="-150" dirty="0" smtClean="0">
                <a:solidFill>
                  <a:srgbClr val="000000"/>
                </a:solidFill>
                <a:sym typeface="Wingdings"/>
              </a:rPr>
              <a:t> C(</a:t>
            </a:r>
            <a:r>
              <a:rPr lang="en-US" altLang="en-US" b="1" spc="-150" dirty="0" smtClean="0">
                <a:solidFill>
                  <a:srgbClr val="000000"/>
                </a:solidFill>
                <a:sym typeface="Wingdings"/>
              </a:rPr>
              <a:t>b</a:t>
            </a:r>
            <a:r>
              <a:rPr lang="en-US" altLang="en-US" spc="-150" dirty="0" smtClean="0">
                <a:solidFill>
                  <a:srgbClr val="000000"/>
                </a:solidFill>
                <a:sym typeface="Wingdings"/>
              </a:rPr>
              <a:t>) or C(</a:t>
            </a:r>
            <a:r>
              <a:rPr lang="en-US" altLang="en-US" b="1" spc="-150" dirty="0" smtClean="0">
                <a:solidFill>
                  <a:srgbClr val="000000"/>
                </a:solidFill>
                <a:sym typeface="Wingdings"/>
              </a:rPr>
              <a:t>b</a:t>
            </a:r>
            <a:r>
              <a:rPr lang="en-US" altLang="en-US" spc="-150" dirty="0" smtClean="0">
                <a:solidFill>
                  <a:srgbClr val="000000"/>
                </a:solidFill>
                <a:sym typeface="Wingdings"/>
              </a:rPr>
              <a:t>) &lt; C(</a:t>
            </a:r>
            <a:r>
              <a:rPr lang="en-US" altLang="en-US" b="1" spc="-150" dirty="0" smtClean="0">
                <a:solidFill>
                  <a:srgbClr val="000000"/>
                </a:solidFill>
                <a:sym typeface="Wingdings"/>
              </a:rPr>
              <a:t>a</a:t>
            </a:r>
            <a:r>
              <a:rPr lang="en-US" altLang="en-US" spc="-150" dirty="0" smtClean="0">
                <a:solidFill>
                  <a:srgbClr val="000000"/>
                </a:solidFill>
                <a:sym typeface="Wingdings"/>
              </a:rPr>
              <a:t>)</a:t>
            </a:r>
          </a:p>
          <a:p>
            <a:pPr lvl="1" eaLnBrk="1" hangingPunct="1"/>
            <a:r>
              <a:rPr lang="en-US" altLang="en-US" dirty="0" smtClean="0">
                <a:solidFill>
                  <a:srgbClr val="000000"/>
                </a:solidFill>
                <a:sym typeface="Wingdings"/>
              </a:rPr>
              <a:t>This is called a </a:t>
            </a:r>
            <a:r>
              <a:rPr lang="en-US" altLang="en-US" b="1" dirty="0" smtClean="0">
                <a:solidFill>
                  <a:schemeClr val="accent3">
                    <a:lumMod val="50000"/>
                  </a:schemeClr>
                </a:solidFill>
                <a:sym typeface="Wingdings"/>
              </a:rPr>
              <a:t>total ordering </a:t>
            </a:r>
            <a:r>
              <a:rPr lang="en-US" altLang="en-US" dirty="0" smtClean="0">
                <a:solidFill>
                  <a:srgbClr val="000000"/>
                </a:solidFill>
                <a:sym typeface="Wingdings"/>
              </a:rPr>
              <a:t>of events</a:t>
            </a:r>
            <a:endParaRPr lang="en-US" altLang="en-US" dirty="0">
              <a:solidFill>
                <a:srgbClr val="000000"/>
              </a:solidFill>
            </a:endParaRPr>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38</a:t>
            </a:fld>
            <a:endParaRPr lang="en-US"/>
          </a:p>
        </p:txBody>
      </p:sp>
    </p:spTree>
    <p:extLst>
      <p:ext uri="{BB962C8B-B14F-4D97-AF65-F5344CB8AC3E}">
        <p14:creationId xmlns:p14="http://schemas.microsoft.com/office/powerpoint/2010/main" val="1796814627"/>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3">
            <a:alphaModFix amt="35000"/>
          </a:blip>
          <a:srcRect t="24866"/>
          <a:stretch/>
        </p:blipFill>
        <p:spPr>
          <a:xfrm>
            <a:off x="4305300" y="1420586"/>
            <a:ext cx="4610100" cy="2148151"/>
          </a:xfrm>
          <a:prstGeom prst="rect">
            <a:avLst/>
          </a:prstGeom>
        </p:spPr>
      </p:pic>
      <p:sp>
        <p:nvSpPr>
          <p:cNvPr id="43" name="Content Placeholder 42"/>
          <p:cNvSpPr>
            <a:spLocks noGrp="1"/>
          </p:cNvSpPr>
          <p:nvPr>
            <p:ph idx="1"/>
          </p:nvPr>
        </p:nvSpPr>
        <p:spPr>
          <a:xfrm>
            <a:off x="152400" y="2482317"/>
            <a:ext cx="8763000" cy="1429558"/>
          </a:xfrm>
        </p:spPr>
        <p:txBody>
          <a:bodyPr>
            <a:normAutofit/>
          </a:bodyPr>
          <a:lstStyle/>
          <a:p>
            <a:r>
              <a:rPr lang="en-US" dirty="0" smtClean="0"/>
              <a:t>Recall multi-site database replication:</a:t>
            </a:r>
          </a:p>
          <a:p>
            <a:pPr lvl="1"/>
            <a:r>
              <a:rPr lang="en-US" dirty="0" smtClean="0"/>
              <a:t>San Francisco (</a:t>
            </a:r>
            <a:r>
              <a:rPr lang="en-US" b="1" dirty="0" smtClean="0"/>
              <a:t>P1</a:t>
            </a:r>
            <a:r>
              <a:rPr lang="en-US" dirty="0" smtClean="0"/>
              <a:t>) deposited $100:</a:t>
            </a:r>
          </a:p>
          <a:p>
            <a:pPr lvl="1"/>
            <a:r>
              <a:rPr lang="en-US" dirty="0" smtClean="0"/>
              <a:t>New York (</a:t>
            </a:r>
            <a:r>
              <a:rPr lang="en-US" b="1" dirty="0" smtClean="0"/>
              <a:t>P2</a:t>
            </a:r>
            <a:r>
              <a:rPr lang="en-US" dirty="0" smtClean="0"/>
              <a:t>) paid 1% interest:</a:t>
            </a:r>
          </a:p>
        </p:txBody>
      </p:sp>
      <p:sp>
        <p:nvSpPr>
          <p:cNvPr id="5" name="Title 4"/>
          <p:cNvSpPr>
            <a:spLocks noGrp="1"/>
          </p:cNvSpPr>
          <p:nvPr>
            <p:ph type="title"/>
          </p:nvPr>
        </p:nvSpPr>
        <p:spPr/>
        <p:txBody>
          <a:bodyPr/>
          <a:lstStyle/>
          <a:p>
            <a:r>
              <a:rPr lang="en-US" sz="3300" spc="-150" dirty="0" smtClean="0"/>
              <a:t>Making concurrent updates consistent</a:t>
            </a:r>
            <a:endParaRPr lang="en-US" sz="3300" spc="-150" dirty="0"/>
          </a:p>
        </p:txBody>
      </p:sp>
      <p:sp>
        <p:nvSpPr>
          <p:cNvPr id="13" name="Can 12"/>
          <p:cNvSpPr/>
          <p:nvPr/>
        </p:nvSpPr>
        <p:spPr>
          <a:xfrm>
            <a:off x="4189962" y="1763723"/>
            <a:ext cx="477288" cy="522315"/>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mtClean="0">
                <a:solidFill>
                  <a:schemeClr val="tx1"/>
                </a:solidFill>
              </a:rPr>
              <a:t>P1</a:t>
            </a:r>
            <a:endParaRPr lang="en-US" dirty="0">
              <a:solidFill>
                <a:schemeClr val="tx1"/>
              </a:solidFill>
            </a:endParaRPr>
          </a:p>
        </p:txBody>
      </p:sp>
      <p:sp>
        <p:nvSpPr>
          <p:cNvPr id="14" name="Can 13"/>
          <p:cNvSpPr/>
          <p:nvPr/>
        </p:nvSpPr>
        <p:spPr>
          <a:xfrm>
            <a:off x="8296480" y="1614708"/>
            <a:ext cx="479259" cy="524472"/>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dirty="0" smtClean="0">
                <a:solidFill>
                  <a:schemeClr val="tx1"/>
                </a:solidFill>
                <a:latin typeface="+mn-lt"/>
              </a:rPr>
              <a:t>P2</a:t>
            </a:r>
            <a:endParaRPr lang="en-US" dirty="0">
              <a:solidFill>
                <a:schemeClr val="tx1"/>
              </a:solidFill>
              <a:latin typeface="+mn-lt"/>
            </a:endParaRPr>
          </a:p>
        </p:txBody>
      </p:sp>
      <p:sp>
        <p:nvSpPr>
          <p:cNvPr id="35" name="Document 34"/>
          <p:cNvSpPr/>
          <p:nvPr/>
        </p:nvSpPr>
        <p:spPr>
          <a:xfrm>
            <a:off x="6096000" y="2843111"/>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37" name="Document 36"/>
          <p:cNvSpPr/>
          <p:nvPr/>
        </p:nvSpPr>
        <p:spPr>
          <a:xfrm>
            <a:off x="5656776" y="3275320"/>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39</a:t>
            </a:fld>
            <a:endParaRPr lang="en-US"/>
          </a:p>
        </p:txBody>
      </p:sp>
      <p:sp>
        <p:nvSpPr>
          <p:cNvPr id="10" name="TextBox 9"/>
          <p:cNvSpPr txBox="1"/>
          <p:nvPr/>
        </p:nvSpPr>
        <p:spPr>
          <a:xfrm>
            <a:off x="796106" y="5020387"/>
            <a:ext cx="7475587" cy="830997"/>
          </a:xfrm>
          <a:prstGeom prst="rect">
            <a:avLst/>
          </a:prstGeom>
          <a:solidFill>
            <a:schemeClr val="accent3">
              <a:lumMod val="20000"/>
              <a:lumOff val="80000"/>
            </a:schemeClr>
          </a:solidFill>
          <a:ln w="28575">
            <a:solidFill>
              <a:schemeClr val="tx1"/>
            </a:solidFill>
            <a:prstDash val="sysDash"/>
          </a:ln>
        </p:spPr>
        <p:txBody>
          <a:bodyPr wrap="square" rtlCol="0">
            <a:spAutoFit/>
          </a:bodyPr>
          <a:lstStyle/>
          <a:p>
            <a:r>
              <a:rPr lang="en-US" sz="2400" b="0" i="1" dirty="0">
                <a:latin typeface="Arial" charset="0"/>
                <a:ea typeface="Arial" charset="0"/>
                <a:cs typeface="Arial" charset="0"/>
              </a:rPr>
              <a:t>Could we </a:t>
            </a:r>
            <a:r>
              <a:rPr lang="en-US" sz="2400" b="0" i="1" dirty="0" smtClean="0">
                <a:latin typeface="Arial" charset="0"/>
                <a:ea typeface="Arial" charset="0"/>
                <a:cs typeface="Arial" charset="0"/>
              </a:rPr>
              <a:t>design a system that uses </a:t>
            </a:r>
            <a:r>
              <a:rPr lang="en-US" sz="2400" i="1" dirty="0">
                <a:latin typeface="Arial" charset="0"/>
                <a:ea typeface="Arial" charset="0"/>
                <a:cs typeface="Arial" charset="0"/>
              </a:rPr>
              <a:t>Lamport Clock total </a:t>
            </a:r>
            <a:r>
              <a:rPr lang="en-US" sz="2400" i="1" dirty="0" smtClean="0">
                <a:latin typeface="Arial" charset="0"/>
                <a:ea typeface="Arial" charset="0"/>
                <a:cs typeface="Arial" charset="0"/>
              </a:rPr>
              <a:t>order</a:t>
            </a:r>
            <a:r>
              <a:rPr lang="en-US" sz="2400" b="0" i="1" dirty="0" smtClean="0">
                <a:latin typeface="Arial" charset="0"/>
                <a:ea typeface="Arial" charset="0"/>
                <a:cs typeface="Arial" charset="0"/>
              </a:rPr>
              <a:t> to make multi-site updates consistent?</a:t>
            </a:r>
            <a:endParaRPr lang="en-US" sz="2400" b="0" i="1" dirty="0">
              <a:latin typeface="Arial" charset="0"/>
              <a:ea typeface="Arial" charset="0"/>
              <a:cs typeface="Arial" charset="0"/>
            </a:endParaRPr>
          </a:p>
        </p:txBody>
      </p:sp>
      <p:sp>
        <p:nvSpPr>
          <p:cNvPr id="11" name="TextBox 10"/>
          <p:cNvSpPr txBox="1"/>
          <p:nvPr/>
        </p:nvSpPr>
        <p:spPr>
          <a:xfrm>
            <a:off x="1368862" y="4138016"/>
            <a:ext cx="6119487" cy="523220"/>
          </a:xfrm>
          <a:prstGeom prst="rect">
            <a:avLst/>
          </a:prstGeom>
          <a:solidFill>
            <a:schemeClr val="accent2">
              <a:lumMod val="20000"/>
              <a:lumOff val="80000"/>
            </a:schemeClr>
          </a:solidFill>
          <a:ln w="28575">
            <a:solidFill>
              <a:schemeClr val="tx1"/>
            </a:solidFill>
            <a:prstDash val="sysDash"/>
          </a:ln>
        </p:spPr>
        <p:txBody>
          <a:bodyPr wrap="square" rtlCol="0">
            <a:spAutoFit/>
          </a:bodyPr>
          <a:lstStyle/>
          <a:p>
            <a:r>
              <a:rPr lang="en-US" sz="2800" b="0" dirty="0">
                <a:latin typeface="Arial" charset="0"/>
                <a:ea typeface="Arial" charset="0"/>
                <a:cs typeface="Arial" charset="0"/>
              </a:rPr>
              <a:t>We reached an </a:t>
            </a:r>
            <a:r>
              <a:rPr lang="en-US" sz="2800" dirty="0">
                <a:solidFill>
                  <a:srgbClr val="FF0000"/>
                </a:solidFill>
                <a:latin typeface="Arial" charset="0"/>
                <a:ea typeface="Arial" charset="0"/>
                <a:cs typeface="Arial" charset="0"/>
              </a:rPr>
              <a:t>inconsistent state</a:t>
            </a:r>
          </a:p>
        </p:txBody>
      </p:sp>
    </p:spTree>
    <p:extLst>
      <p:ext uri="{BB962C8B-B14F-4D97-AF65-F5344CB8AC3E}">
        <p14:creationId xmlns:p14="http://schemas.microsoft.com/office/powerpoint/2010/main" val="7378191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514350" indent="-514350">
              <a:buFont typeface="+mj-lt"/>
              <a:buAutoNum type="arabicPeriod"/>
            </a:pPr>
            <a:r>
              <a:rPr lang="en-US" sz="3200" dirty="0" smtClean="0"/>
              <a:t>Quartz oscillator</a:t>
            </a:r>
            <a:r>
              <a:rPr lang="en-US" sz="3200" dirty="0"/>
              <a:t> </a:t>
            </a:r>
            <a:r>
              <a:rPr lang="en-US" sz="3200" b="1" dirty="0" smtClean="0">
                <a:solidFill>
                  <a:srgbClr val="FF0000"/>
                </a:solidFill>
              </a:rPr>
              <a:t>sensitive</a:t>
            </a:r>
            <a:r>
              <a:rPr lang="en-US" sz="3200" dirty="0" smtClean="0">
                <a:solidFill>
                  <a:srgbClr val="FF0000"/>
                </a:solidFill>
              </a:rPr>
              <a:t> </a:t>
            </a:r>
            <a:r>
              <a:rPr lang="en-US" sz="3200" dirty="0" smtClean="0"/>
              <a:t>to temperature, age, vibration, radiation</a:t>
            </a:r>
          </a:p>
          <a:p>
            <a:pPr lvl="1"/>
            <a:r>
              <a:rPr lang="en-US" sz="3200" dirty="0" smtClean="0"/>
              <a:t>Accuracy </a:t>
            </a:r>
            <a:r>
              <a:rPr lang="en-US" sz="3200" i="1" dirty="0" smtClean="0"/>
              <a:t>ca.</a:t>
            </a:r>
            <a:r>
              <a:rPr lang="en-US" sz="3200" dirty="0" smtClean="0"/>
              <a:t> one part per million (</a:t>
            </a:r>
            <a:r>
              <a:rPr lang="en-US" sz="3200" b="1" dirty="0" smtClean="0"/>
              <a:t>one second </a:t>
            </a:r>
            <a:r>
              <a:rPr lang="en-US" sz="3200" dirty="0" smtClean="0"/>
              <a:t>of </a:t>
            </a:r>
            <a:r>
              <a:rPr lang="en-US" sz="3200" b="1" dirty="0" smtClean="0">
                <a:solidFill>
                  <a:srgbClr val="FF0000"/>
                </a:solidFill>
              </a:rPr>
              <a:t>clock drift </a:t>
            </a:r>
            <a:r>
              <a:rPr lang="en-US" sz="3200" dirty="0" smtClean="0"/>
              <a:t>over </a:t>
            </a:r>
            <a:r>
              <a:rPr lang="en-US" sz="3200" b="1" dirty="0" smtClean="0"/>
              <a:t>12 days</a:t>
            </a:r>
            <a:r>
              <a:rPr lang="en-US" sz="3200" dirty="0" smtClean="0"/>
              <a:t>)</a:t>
            </a:r>
          </a:p>
          <a:p>
            <a:pPr marL="342900" lvl="1" indent="-342900">
              <a:buFont typeface="Arial" pitchFamily="-1" charset="0"/>
              <a:buChar char="•"/>
            </a:pPr>
            <a:endParaRPr lang="en-US" altLang="en-US" sz="3200" dirty="0" smtClean="0"/>
          </a:p>
          <a:p>
            <a:pPr marL="514350" lvl="1" indent="-514350">
              <a:buFont typeface="+mj-lt"/>
              <a:buAutoNum type="arabicPeriod" startAt="2"/>
            </a:pPr>
            <a:r>
              <a:rPr lang="en-US" altLang="en-US" sz="3200" dirty="0" smtClean="0"/>
              <a:t>The </a:t>
            </a:r>
            <a:r>
              <a:rPr lang="en-US" altLang="en-US" sz="3200" dirty="0"/>
              <a:t>internet is:</a:t>
            </a:r>
          </a:p>
          <a:p>
            <a:pPr marL="742950" lvl="2" indent="-342900"/>
            <a:r>
              <a:rPr lang="en-US" altLang="en-US" sz="3200" b="1" i="1" dirty="0" smtClean="0">
                <a:solidFill>
                  <a:schemeClr val="accent6">
                    <a:lumMod val="75000"/>
                  </a:schemeClr>
                </a:solidFill>
              </a:rPr>
              <a:t>Asynchronous: </a:t>
            </a:r>
            <a:r>
              <a:rPr lang="en-US" altLang="en-US" sz="3200" dirty="0" smtClean="0"/>
              <a:t>arbitrary</a:t>
            </a:r>
            <a:r>
              <a:rPr lang="en-US" altLang="en-US" sz="3200" b="1" i="1" dirty="0" smtClean="0"/>
              <a:t> </a:t>
            </a:r>
            <a:r>
              <a:rPr lang="en-US" altLang="en-US" sz="3200" dirty="0" smtClean="0"/>
              <a:t>message </a:t>
            </a:r>
            <a:r>
              <a:rPr lang="en-US" altLang="en-US" sz="3200" b="1" dirty="0" smtClean="0">
                <a:solidFill>
                  <a:srgbClr val="FF0000"/>
                </a:solidFill>
              </a:rPr>
              <a:t>delays</a:t>
            </a:r>
            <a:endParaRPr lang="en-US" altLang="en-US" sz="3200" b="1" dirty="0">
              <a:solidFill>
                <a:srgbClr val="FF0000"/>
              </a:solidFill>
            </a:endParaRPr>
          </a:p>
          <a:p>
            <a:pPr marL="742950" lvl="2" indent="-342900"/>
            <a:r>
              <a:rPr lang="en-US" altLang="en-US" sz="3200" b="1" i="1" dirty="0" smtClean="0">
                <a:solidFill>
                  <a:schemeClr val="accent6">
                    <a:lumMod val="75000"/>
                  </a:schemeClr>
                </a:solidFill>
              </a:rPr>
              <a:t>Best-effort</a:t>
            </a:r>
            <a:r>
              <a:rPr lang="en-US" altLang="en-US" sz="3200" dirty="0" smtClean="0"/>
              <a:t>: messages </a:t>
            </a:r>
            <a:r>
              <a:rPr lang="en-US" altLang="en-US" sz="3200" b="1" dirty="0">
                <a:solidFill>
                  <a:srgbClr val="FF0000"/>
                </a:solidFill>
              </a:rPr>
              <a:t>don’</a:t>
            </a:r>
            <a:r>
              <a:rPr lang="en-US" altLang="ja-JP" sz="3200" b="1" dirty="0">
                <a:solidFill>
                  <a:srgbClr val="FF0000"/>
                </a:solidFill>
              </a:rPr>
              <a:t>t always </a:t>
            </a:r>
            <a:r>
              <a:rPr lang="en-US" altLang="ja-JP" sz="3200" b="1" dirty="0" smtClean="0">
                <a:solidFill>
                  <a:srgbClr val="FF0000"/>
                </a:solidFill>
              </a:rPr>
              <a:t>arrive</a:t>
            </a:r>
            <a:endParaRPr lang="en-US" altLang="en-US" sz="3200" b="1" i="1" dirty="0">
              <a:solidFill>
                <a:srgbClr val="FF0000"/>
              </a:solidFill>
            </a:endParaRPr>
          </a:p>
          <a:p>
            <a:endParaRPr lang="en-GB" sz="3200"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4</a:t>
            </a:fld>
            <a:endParaRPr lang="en-US"/>
          </a:p>
        </p:txBody>
      </p:sp>
      <p:sp>
        <p:nvSpPr>
          <p:cNvPr id="4" name="Title 3"/>
          <p:cNvSpPr>
            <a:spLocks noGrp="1"/>
          </p:cNvSpPr>
          <p:nvPr>
            <p:ph type="title"/>
          </p:nvPr>
        </p:nvSpPr>
        <p:spPr/>
        <p:txBody>
          <a:bodyPr/>
          <a:lstStyle/>
          <a:p>
            <a:r>
              <a:rPr lang="en-US" dirty="0" smtClean="0"/>
              <a:t>What makes time synchronization hard?</a:t>
            </a:r>
            <a:endParaRPr lang="en-US" dirty="0"/>
          </a:p>
        </p:txBody>
      </p:sp>
    </p:spTree>
    <p:extLst>
      <p:ext uri="{BB962C8B-B14F-4D97-AF65-F5344CB8AC3E}">
        <p14:creationId xmlns:p14="http://schemas.microsoft.com/office/powerpoint/2010/main" val="184113917"/>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0" y="1447800"/>
            <a:ext cx="8763000" cy="2000758"/>
          </a:xfrm>
        </p:spPr>
        <p:txBody>
          <a:bodyPr>
            <a:normAutofit/>
          </a:bodyPr>
          <a:lstStyle/>
          <a:p>
            <a:r>
              <a:rPr lang="en-US" spc="-150" dirty="0" smtClean="0"/>
              <a:t>Client sends update to </a:t>
            </a:r>
            <a:r>
              <a:rPr lang="en-US" b="1" spc="-150" dirty="0" smtClean="0"/>
              <a:t>one replica </a:t>
            </a:r>
            <a:r>
              <a:rPr lang="en-US" b="1" spc="-150" dirty="0" smtClean="0">
                <a:sym typeface="Wingdings"/>
              </a:rPr>
              <a:t> Lamport timestamp C(</a:t>
            </a:r>
            <a:r>
              <a:rPr lang="en-US" b="1" i="1" spc="-150" dirty="0" smtClean="0">
                <a:sym typeface="Wingdings"/>
              </a:rPr>
              <a:t>x)</a:t>
            </a:r>
            <a:endParaRPr lang="en-US" b="1" i="1" spc="-150" dirty="0" smtClean="0"/>
          </a:p>
          <a:p>
            <a:endParaRPr lang="en-US" b="1" dirty="0" smtClean="0"/>
          </a:p>
          <a:p>
            <a:r>
              <a:rPr lang="en-US" b="1" dirty="0" smtClean="0"/>
              <a:t>Key idea: </a:t>
            </a:r>
            <a:r>
              <a:rPr lang="en-US" dirty="0" smtClean="0"/>
              <a:t>Place events into a </a:t>
            </a:r>
            <a:r>
              <a:rPr lang="en-US" b="1" dirty="0" smtClean="0">
                <a:solidFill>
                  <a:schemeClr val="accent6">
                    <a:lumMod val="75000"/>
                  </a:schemeClr>
                </a:solidFill>
              </a:rPr>
              <a:t>local queue</a:t>
            </a:r>
            <a:endParaRPr lang="en-US" dirty="0" smtClean="0"/>
          </a:p>
          <a:p>
            <a:pPr lvl="1"/>
            <a:r>
              <a:rPr lang="en-US" b="1" spc="-150" dirty="0" smtClean="0">
                <a:solidFill>
                  <a:schemeClr val="accent6">
                    <a:lumMod val="75000"/>
                  </a:schemeClr>
                </a:solidFill>
              </a:rPr>
              <a:t>Sorted</a:t>
            </a:r>
            <a:r>
              <a:rPr lang="en-US" spc="-150" dirty="0" smtClean="0">
                <a:solidFill>
                  <a:schemeClr val="accent6">
                    <a:lumMod val="75000"/>
                  </a:schemeClr>
                </a:solidFill>
              </a:rPr>
              <a:t> </a:t>
            </a:r>
            <a:r>
              <a:rPr lang="en-US" spc="-150" dirty="0" smtClean="0"/>
              <a:t>by increasing C(x)</a:t>
            </a:r>
            <a:endParaRPr lang="en-US" dirty="0"/>
          </a:p>
          <a:p>
            <a:endParaRPr lang="en-US" dirty="0" smtClean="0"/>
          </a:p>
          <a:p>
            <a:endParaRPr lang="en-US" dirty="0" smtClean="0"/>
          </a:p>
          <a:p>
            <a:endParaRPr lang="en-US" dirty="0" smtClean="0"/>
          </a:p>
          <a:p>
            <a:endParaRPr lang="en-US" dirty="0"/>
          </a:p>
        </p:txBody>
      </p:sp>
      <p:sp>
        <p:nvSpPr>
          <p:cNvPr id="4" name="Title 3"/>
          <p:cNvSpPr>
            <a:spLocks noGrp="1"/>
          </p:cNvSpPr>
          <p:nvPr>
            <p:ph type="title"/>
          </p:nvPr>
        </p:nvSpPr>
        <p:spPr/>
        <p:txBody>
          <a:bodyPr/>
          <a:lstStyle/>
          <a:p>
            <a:r>
              <a:rPr lang="en-US" dirty="0" smtClean="0"/>
              <a:t>Totally-Ordered Multicast</a:t>
            </a:r>
            <a:endParaRPr lang="en-US" dirty="0"/>
          </a:p>
        </p:txBody>
      </p:sp>
      <p:sp>
        <p:nvSpPr>
          <p:cNvPr id="5" name="Can 4"/>
          <p:cNvSpPr/>
          <p:nvPr/>
        </p:nvSpPr>
        <p:spPr>
          <a:xfrm>
            <a:off x="2339836" y="4153964"/>
            <a:ext cx="477288" cy="522315"/>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mtClean="0">
                <a:solidFill>
                  <a:schemeClr val="tx1"/>
                </a:solidFill>
              </a:rPr>
              <a:t>P1</a:t>
            </a:r>
            <a:endParaRPr lang="en-US" dirty="0">
              <a:solidFill>
                <a:schemeClr val="tx1"/>
              </a:solidFill>
            </a:endParaRPr>
          </a:p>
        </p:txBody>
      </p:sp>
      <p:cxnSp>
        <p:nvCxnSpPr>
          <p:cNvPr id="9" name="Straight Connector 8"/>
          <p:cNvCxnSpPr/>
          <p:nvPr/>
        </p:nvCxnSpPr>
        <p:spPr>
          <a:xfrm flipV="1">
            <a:off x="1880411" y="3568039"/>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10" name="Straight Connector 9"/>
          <p:cNvCxnSpPr/>
          <p:nvPr/>
        </p:nvCxnSpPr>
        <p:spPr>
          <a:xfrm flipV="1">
            <a:off x="1876658" y="3998028"/>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sp>
        <p:nvSpPr>
          <p:cNvPr id="11" name="Document 10"/>
          <p:cNvSpPr/>
          <p:nvPr/>
        </p:nvSpPr>
        <p:spPr>
          <a:xfrm>
            <a:off x="2550253" y="3577221"/>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12" name="Rounded Rectangular Callout 11"/>
          <p:cNvSpPr/>
          <p:nvPr/>
        </p:nvSpPr>
        <p:spPr>
          <a:xfrm>
            <a:off x="3112020" y="3325667"/>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sp>
        <p:nvSpPr>
          <p:cNvPr id="13" name="Document 12"/>
          <p:cNvSpPr/>
          <p:nvPr/>
        </p:nvSpPr>
        <p:spPr>
          <a:xfrm>
            <a:off x="1954924" y="3575424"/>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14" name="Rounded Rectangular Callout 13"/>
          <p:cNvSpPr/>
          <p:nvPr/>
        </p:nvSpPr>
        <p:spPr>
          <a:xfrm>
            <a:off x="2507763" y="3322701"/>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sp>
        <p:nvSpPr>
          <p:cNvPr id="15" name="Can 14"/>
          <p:cNvSpPr/>
          <p:nvPr/>
        </p:nvSpPr>
        <p:spPr>
          <a:xfrm>
            <a:off x="6911636" y="4153964"/>
            <a:ext cx="477288" cy="522315"/>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mtClean="0">
                <a:solidFill>
                  <a:schemeClr val="tx1"/>
                </a:solidFill>
              </a:rPr>
              <a:t>P2</a:t>
            </a:r>
            <a:endParaRPr lang="en-US" dirty="0">
              <a:solidFill>
                <a:schemeClr val="tx1"/>
              </a:solidFill>
            </a:endParaRPr>
          </a:p>
        </p:txBody>
      </p:sp>
      <p:cxnSp>
        <p:nvCxnSpPr>
          <p:cNvPr id="16" name="Straight Connector 15"/>
          <p:cNvCxnSpPr/>
          <p:nvPr/>
        </p:nvCxnSpPr>
        <p:spPr>
          <a:xfrm flipV="1">
            <a:off x="6452211" y="3568039"/>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17" name="Straight Connector 16"/>
          <p:cNvCxnSpPr/>
          <p:nvPr/>
        </p:nvCxnSpPr>
        <p:spPr>
          <a:xfrm flipV="1">
            <a:off x="6448458" y="3998028"/>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sp>
        <p:nvSpPr>
          <p:cNvPr id="18" name="Document 17"/>
          <p:cNvSpPr/>
          <p:nvPr/>
        </p:nvSpPr>
        <p:spPr>
          <a:xfrm>
            <a:off x="7122053" y="3577221"/>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19" name="Rounded Rectangular Callout 18"/>
          <p:cNvSpPr/>
          <p:nvPr/>
        </p:nvSpPr>
        <p:spPr>
          <a:xfrm>
            <a:off x="7683820" y="3325667"/>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sp>
        <p:nvSpPr>
          <p:cNvPr id="22" name="TextBox 21"/>
          <p:cNvSpPr txBox="1"/>
          <p:nvPr/>
        </p:nvSpPr>
        <p:spPr>
          <a:xfrm>
            <a:off x="5021337" y="3432783"/>
            <a:ext cx="1427121" cy="707886"/>
          </a:xfrm>
          <a:prstGeom prst="rect">
            <a:avLst/>
          </a:prstGeom>
          <a:noFill/>
        </p:spPr>
        <p:txBody>
          <a:bodyPr wrap="none" rtlCol="0">
            <a:spAutoFit/>
          </a:bodyPr>
          <a:lstStyle/>
          <a:p>
            <a:r>
              <a:rPr lang="en-US" dirty="0" smtClean="0">
                <a:latin typeface="Arial" charset="0"/>
                <a:ea typeface="Arial" charset="0"/>
                <a:cs typeface="Arial" charset="0"/>
              </a:rPr>
              <a:t>P2’s local </a:t>
            </a:r>
          </a:p>
          <a:p>
            <a:r>
              <a:rPr lang="en-US" dirty="0">
                <a:latin typeface="Arial" charset="0"/>
                <a:ea typeface="Arial" charset="0"/>
                <a:cs typeface="Arial" charset="0"/>
              </a:rPr>
              <a:t>q</a:t>
            </a:r>
            <a:r>
              <a:rPr lang="en-US" dirty="0" smtClean="0">
                <a:latin typeface="Arial" charset="0"/>
                <a:ea typeface="Arial" charset="0"/>
                <a:cs typeface="Arial" charset="0"/>
              </a:rPr>
              <a:t>ueue:</a:t>
            </a:r>
          </a:p>
        </p:txBody>
      </p:sp>
      <p:sp>
        <p:nvSpPr>
          <p:cNvPr id="23" name="TextBox 22"/>
          <p:cNvSpPr txBox="1"/>
          <p:nvPr/>
        </p:nvSpPr>
        <p:spPr>
          <a:xfrm>
            <a:off x="456519" y="3432783"/>
            <a:ext cx="1427122" cy="707886"/>
          </a:xfrm>
          <a:prstGeom prst="rect">
            <a:avLst/>
          </a:prstGeom>
          <a:noFill/>
        </p:spPr>
        <p:txBody>
          <a:bodyPr wrap="none" rtlCol="0">
            <a:spAutoFit/>
          </a:bodyPr>
          <a:lstStyle/>
          <a:p>
            <a:r>
              <a:rPr lang="en-US" smtClean="0">
                <a:latin typeface="Arial" charset="0"/>
                <a:ea typeface="Arial" charset="0"/>
                <a:cs typeface="Arial" charset="0"/>
              </a:rPr>
              <a:t>P1’s </a:t>
            </a:r>
            <a:r>
              <a:rPr lang="en-US" dirty="0" smtClean="0">
                <a:latin typeface="Arial" charset="0"/>
                <a:ea typeface="Arial" charset="0"/>
                <a:cs typeface="Arial" charset="0"/>
              </a:rPr>
              <a:t>local </a:t>
            </a:r>
          </a:p>
          <a:p>
            <a:r>
              <a:rPr lang="en-US" dirty="0">
                <a:latin typeface="Arial" charset="0"/>
                <a:ea typeface="Arial" charset="0"/>
                <a:cs typeface="Arial" charset="0"/>
              </a:rPr>
              <a:t>q</a:t>
            </a:r>
            <a:r>
              <a:rPr lang="en-US" dirty="0" smtClean="0">
                <a:latin typeface="Arial" charset="0"/>
                <a:ea typeface="Arial" charset="0"/>
                <a:cs typeface="Arial" charset="0"/>
              </a:rPr>
              <a:t>ueue:</a:t>
            </a:r>
          </a:p>
        </p:txBody>
      </p:sp>
      <p:sp>
        <p:nvSpPr>
          <p:cNvPr id="6" name="Slide Number Placeholder 5"/>
          <p:cNvSpPr>
            <a:spLocks noGrp="1"/>
          </p:cNvSpPr>
          <p:nvPr>
            <p:ph type="sldNum" sz="quarter" idx="12"/>
          </p:nvPr>
        </p:nvSpPr>
        <p:spPr/>
        <p:txBody>
          <a:bodyPr/>
          <a:lstStyle/>
          <a:p>
            <a:pPr>
              <a:defRPr/>
            </a:pPr>
            <a:fld id="{729111C5-E04E-4942-8174-12BB645D56A6}" type="slidenum">
              <a:rPr lang="en-US" smtClean="0"/>
              <a:pPr>
                <a:defRPr/>
              </a:pPr>
              <a:t>40</a:t>
            </a:fld>
            <a:endParaRPr lang="en-US"/>
          </a:p>
        </p:txBody>
      </p:sp>
      <p:sp>
        <p:nvSpPr>
          <p:cNvPr id="21" name="TextBox 20"/>
          <p:cNvSpPr txBox="1"/>
          <p:nvPr/>
        </p:nvSpPr>
        <p:spPr>
          <a:xfrm>
            <a:off x="1497493" y="5020902"/>
            <a:ext cx="6208977" cy="954107"/>
          </a:xfrm>
          <a:prstGeom prst="rect">
            <a:avLst/>
          </a:prstGeom>
          <a:solidFill>
            <a:schemeClr val="accent6">
              <a:lumMod val="20000"/>
              <a:lumOff val="80000"/>
            </a:schemeClr>
          </a:solidFill>
          <a:ln w="28575">
            <a:solidFill>
              <a:schemeClr val="tx1"/>
            </a:solidFill>
            <a:prstDash val="sysDash"/>
          </a:ln>
        </p:spPr>
        <p:txBody>
          <a:bodyPr wrap="square" rtlCol="0">
            <a:spAutoFit/>
          </a:bodyPr>
          <a:lstStyle/>
          <a:p>
            <a:r>
              <a:rPr lang="en-US" sz="2800" dirty="0" smtClean="0">
                <a:latin typeface="Arial" charset="0"/>
                <a:ea typeface="Arial" charset="0"/>
                <a:cs typeface="Arial" charset="0"/>
              </a:rPr>
              <a:t>Goal: </a:t>
            </a:r>
            <a:r>
              <a:rPr lang="en-US" sz="2800" b="0" dirty="0" smtClean="0">
                <a:latin typeface="Arial" charset="0"/>
                <a:ea typeface="Arial" charset="0"/>
                <a:cs typeface="Arial" charset="0"/>
              </a:rPr>
              <a:t>All sites apply the updates in (the same) </a:t>
            </a:r>
            <a:r>
              <a:rPr lang="en-US" sz="2800" dirty="0" smtClean="0">
                <a:latin typeface="Arial" charset="0"/>
                <a:ea typeface="Arial" charset="0"/>
                <a:cs typeface="Arial" charset="0"/>
              </a:rPr>
              <a:t>Lamport clock order</a:t>
            </a:r>
            <a:endParaRPr lang="en-US" sz="2800" dirty="0">
              <a:latin typeface="Arial" charset="0"/>
              <a:ea typeface="Arial" charset="0"/>
              <a:cs typeface="Arial" charset="0"/>
            </a:endParaRPr>
          </a:p>
        </p:txBody>
      </p:sp>
    </p:spTree>
    <p:extLst>
      <p:ext uri="{BB962C8B-B14F-4D97-AF65-F5344CB8AC3E}">
        <p14:creationId xmlns:p14="http://schemas.microsoft.com/office/powerpoint/2010/main" val="12840942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514350" indent="-514350">
              <a:buFont typeface="+mj-lt"/>
              <a:buAutoNum type="arabicPeriod"/>
            </a:pPr>
            <a:r>
              <a:rPr lang="en-US" dirty="0" smtClean="0"/>
              <a:t>On </a:t>
            </a:r>
            <a:r>
              <a:rPr lang="en-US" b="1" dirty="0" smtClean="0"/>
              <a:t>receiving</a:t>
            </a:r>
            <a:r>
              <a:rPr lang="en-US" dirty="0" smtClean="0"/>
              <a:t> an event from </a:t>
            </a:r>
            <a:r>
              <a:rPr lang="en-US" b="1" dirty="0" smtClean="0"/>
              <a:t>client</a:t>
            </a:r>
            <a:r>
              <a:rPr lang="en-US" dirty="0" smtClean="0"/>
              <a:t>, broadcast to others (including yourself)</a:t>
            </a:r>
          </a:p>
          <a:p>
            <a:pPr marL="514350" indent="-514350">
              <a:buFont typeface="+mj-lt"/>
              <a:buAutoNum type="arabicPeriod"/>
            </a:pPr>
            <a:endParaRPr lang="en-US" dirty="0"/>
          </a:p>
          <a:p>
            <a:pPr marL="514350" indent="-514350">
              <a:buFont typeface="+mj-lt"/>
              <a:buAutoNum type="arabicPeriod"/>
            </a:pPr>
            <a:r>
              <a:rPr lang="en-US" dirty="0" smtClean="0"/>
              <a:t>On </a:t>
            </a:r>
            <a:r>
              <a:rPr lang="en-US" b="1" dirty="0" smtClean="0"/>
              <a:t>receiving</a:t>
            </a:r>
            <a:r>
              <a:rPr lang="en-US" dirty="0" smtClean="0"/>
              <a:t> an </a:t>
            </a:r>
            <a:r>
              <a:rPr lang="en-US" b="1" dirty="0" smtClean="0"/>
              <a:t>event from replica:</a:t>
            </a:r>
          </a:p>
          <a:p>
            <a:pPr marL="971550" lvl="1" indent="-514350">
              <a:buFont typeface="+mj-lt"/>
              <a:buAutoNum type="alphaLcParenR"/>
            </a:pPr>
            <a:r>
              <a:rPr lang="en-US" dirty="0"/>
              <a:t>A</a:t>
            </a:r>
            <a:r>
              <a:rPr lang="en-US" dirty="0" smtClean="0"/>
              <a:t>dd it to your local queue</a:t>
            </a:r>
          </a:p>
          <a:p>
            <a:pPr marL="971550" lvl="1" indent="-514350">
              <a:buFont typeface="+mj-lt"/>
              <a:buAutoNum type="alphaLcParenR"/>
            </a:pPr>
            <a:r>
              <a:rPr lang="en-US" dirty="0" smtClean="0"/>
              <a:t>Broadcast an </a:t>
            </a:r>
            <a:r>
              <a:rPr lang="en-US" b="1" i="1" dirty="0" smtClean="0">
                <a:solidFill>
                  <a:schemeClr val="accent6">
                    <a:lumMod val="75000"/>
                  </a:schemeClr>
                </a:solidFill>
              </a:rPr>
              <a:t>acknowledgement message</a:t>
            </a:r>
            <a:r>
              <a:rPr lang="en-US" dirty="0" smtClean="0">
                <a:solidFill>
                  <a:schemeClr val="accent6">
                    <a:lumMod val="75000"/>
                  </a:schemeClr>
                </a:solidFill>
              </a:rPr>
              <a:t> </a:t>
            </a:r>
            <a:r>
              <a:rPr lang="en-US" dirty="0" smtClean="0"/>
              <a:t>to every process (including yourself)</a:t>
            </a:r>
          </a:p>
          <a:p>
            <a:pPr marL="971550" lvl="1" indent="-514350">
              <a:buFont typeface="+mj-lt"/>
              <a:buAutoNum type="alphaLcParenR"/>
            </a:pPr>
            <a:endParaRPr lang="en-US" dirty="0"/>
          </a:p>
          <a:p>
            <a:pPr marL="520700" indent="-514350">
              <a:buFont typeface="+mj-lt"/>
              <a:buAutoNum type="arabicPeriod"/>
            </a:pPr>
            <a:r>
              <a:rPr lang="en-US" dirty="0" smtClean="0"/>
              <a:t>On </a:t>
            </a:r>
            <a:r>
              <a:rPr lang="en-US" b="1" dirty="0" smtClean="0"/>
              <a:t>receiving</a:t>
            </a:r>
            <a:r>
              <a:rPr lang="en-US" dirty="0" smtClean="0"/>
              <a:t> an </a:t>
            </a:r>
            <a:r>
              <a:rPr lang="en-US" b="1" dirty="0" smtClean="0"/>
              <a:t>acknowledgement:</a:t>
            </a:r>
          </a:p>
          <a:p>
            <a:pPr lvl="1"/>
            <a:r>
              <a:rPr lang="en-US" spc="-150" dirty="0" smtClean="0"/>
              <a:t>Mark corresponding event </a:t>
            </a:r>
            <a:r>
              <a:rPr lang="en-US" b="1" i="1" spc="-150" dirty="0" smtClean="0">
                <a:solidFill>
                  <a:schemeClr val="accent6">
                    <a:lumMod val="75000"/>
                  </a:schemeClr>
                </a:solidFill>
              </a:rPr>
              <a:t>acknowledged</a:t>
            </a:r>
            <a:r>
              <a:rPr lang="en-US" spc="-150" dirty="0" smtClean="0">
                <a:solidFill>
                  <a:schemeClr val="accent6">
                    <a:lumMod val="75000"/>
                  </a:schemeClr>
                </a:solidFill>
              </a:rPr>
              <a:t> </a:t>
            </a:r>
            <a:r>
              <a:rPr lang="en-US" spc="-150" dirty="0" smtClean="0"/>
              <a:t>in your queue</a:t>
            </a:r>
          </a:p>
          <a:p>
            <a:pPr marL="571500" indent="-514350">
              <a:buFont typeface="+mj-lt"/>
              <a:buAutoNum type="arabicPeriod"/>
            </a:pPr>
            <a:endParaRPr lang="en-US" dirty="0"/>
          </a:p>
          <a:p>
            <a:pPr marL="520700" indent="-514350">
              <a:buFont typeface="+mj-lt"/>
              <a:buAutoNum type="arabicPeriod"/>
            </a:pPr>
            <a:r>
              <a:rPr lang="en-US" b="1" dirty="0" smtClean="0">
                <a:solidFill>
                  <a:schemeClr val="accent6">
                    <a:lumMod val="75000"/>
                  </a:schemeClr>
                </a:solidFill>
              </a:rPr>
              <a:t>Remove and process </a:t>
            </a:r>
            <a:r>
              <a:rPr lang="en-US" dirty="0" smtClean="0"/>
              <a:t>events </a:t>
            </a:r>
            <a:r>
              <a:rPr lang="en-US" b="1" u="sng" dirty="0" smtClean="0"/>
              <a:t>everyone</a:t>
            </a:r>
            <a:r>
              <a:rPr lang="en-US" dirty="0" smtClean="0"/>
              <a:t> has ack’ed from </a:t>
            </a:r>
            <a:r>
              <a:rPr lang="en-US" b="1" u="sng" dirty="0" smtClean="0"/>
              <a:t>head</a:t>
            </a:r>
            <a:r>
              <a:rPr lang="en-US" dirty="0" smtClean="0"/>
              <a:t> of queue</a:t>
            </a:r>
            <a:endParaRPr lang="en-US" dirty="0"/>
          </a:p>
        </p:txBody>
      </p:sp>
      <p:sp>
        <p:nvSpPr>
          <p:cNvPr id="4" name="Title 3"/>
          <p:cNvSpPr>
            <a:spLocks noGrp="1"/>
          </p:cNvSpPr>
          <p:nvPr>
            <p:ph type="title"/>
          </p:nvPr>
        </p:nvSpPr>
        <p:spPr/>
        <p:txBody>
          <a:bodyPr/>
          <a:lstStyle/>
          <a:p>
            <a:r>
              <a:rPr lang="en-US" dirty="0" smtClean="0"/>
              <a:t>Totally-Ordered Multicast </a:t>
            </a:r>
            <a:r>
              <a:rPr lang="en-US" baseline="30000" dirty="0" smtClean="0"/>
              <a:t>(Almost correct)</a:t>
            </a:r>
            <a:endParaRPr lang="en-US" baseline="30000" dirty="0"/>
          </a:p>
        </p:txBody>
      </p:sp>
      <p:sp>
        <p:nvSpPr>
          <p:cNvPr id="5" name="Slide Number Placeholder 4"/>
          <p:cNvSpPr>
            <a:spLocks noGrp="1"/>
          </p:cNvSpPr>
          <p:nvPr>
            <p:ph type="sldNum" sz="quarter" idx="12"/>
          </p:nvPr>
        </p:nvSpPr>
        <p:spPr/>
        <p:txBody>
          <a:bodyPr/>
          <a:lstStyle/>
          <a:p>
            <a:pPr>
              <a:defRPr/>
            </a:pPr>
            <a:fld id="{729111C5-E04E-4942-8174-12BB645D56A6}" type="slidenum">
              <a:rPr lang="en-US" smtClean="0"/>
              <a:pPr>
                <a:defRPr/>
              </a:pPr>
              <a:t>41</a:t>
            </a:fld>
            <a:endParaRPr lang="en-US"/>
          </a:p>
        </p:txBody>
      </p:sp>
    </p:spTree>
    <p:extLst>
      <p:ext uri="{BB962C8B-B14F-4D97-AF65-F5344CB8AC3E}">
        <p14:creationId xmlns:p14="http://schemas.microsoft.com/office/powerpoint/2010/main" val="1434693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3">
            <a:alphaModFix amt="35000"/>
          </a:blip>
          <a:srcRect t="24866"/>
          <a:stretch/>
        </p:blipFill>
        <p:spPr>
          <a:xfrm>
            <a:off x="4305300" y="2165653"/>
            <a:ext cx="4610100" cy="2148151"/>
          </a:xfrm>
          <a:prstGeom prst="rect">
            <a:avLst/>
          </a:prstGeom>
        </p:spPr>
      </p:pic>
      <p:sp>
        <p:nvSpPr>
          <p:cNvPr id="43" name="Content Placeholder 42"/>
          <p:cNvSpPr>
            <a:spLocks noGrp="1"/>
          </p:cNvSpPr>
          <p:nvPr>
            <p:ph idx="1"/>
          </p:nvPr>
        </p:nvSpPr>
        <p:spPr>
          <a:xfrm>
            <a:off x="152400" y="1420586"/>
            <a:ext cx="3960639" cy="2893218"/>
          </a:xfrm>
        </p:spPr>
        <p:txBody>
          <a:bodyPr>
            <a:normAutofit/>
          </a:bodyPr>
          <a:lstStyle/>
          <a:p>
            <a:r>
              <a:rPr lang="en-US" sz="2400" b="1" spc="-100" dirty="0" smtClean="0"/>
              <a:t>P1</a:t>
            </a:r>
            <a:r>
              <a:rPr lang="en-US" sz="2400" spc="-100" dirty="0" smtClean="0"/>
              <a:t> queues </a:t>
            </a:r>
            <a:r>
              <a:rPr lang="en-US" sz="2400" b="1" spc="-100" dirty="0" smtClean="0">
                <a:solidFill>
                  <a:schemeClr val="accent3">
                    <a:lumMod val="50000"/>
                  </a:schemeClr>
                </a:solidFill>
              </a:rPr>
              <a:t>$</a:t>
            </a:r>
            <a:r>
              <a:rPr lang="en-US" sz="2400" spc="-100" dirty="0" smtClean="0"/>
              <a:t>, </a:t>
            </a:r>
            <a:r>
              <a:rPr lang="en-US" sz="2400" b="1" spc="-100" dirty="0" smtClean="0"/>
              <a:t>P2</a:t>
            </a:r>
            <a:r>
              <a:rPr lang="en-US" sz="2400" spc="-100" dirty="0" smtClean="0"/>
              <a:t> queues </a:t>
            </a:r>
            <a:r>
              <a:rPr lang="en-US" sz="2400" b="1" spc="-100" dirty="0" smtClean="0">
                <a:solidFill>
                  <a:schemeClr val="accent4"/>
                </a:solidFill>
              </a:rPr>
              <a:t>%</a:t>
            </a:r>
          </a:p>
          <a:p>
            <a:endParaRPr lang="en-US" sz="2400" b="1" dirty="0" smtClean="0"/>
          </a:p>
          <a:p>
            <a:r>
              <a:rPr lang="en-US" sz="2400" b="1" dirty="0" smtClean="0"/>
              <a:t>P1</a:t>
            </a:r>
            <a:r>
              <a:rPr lang="en-US" sz="2400" dirty="0" smtClean="0"/>
              <a:t> queues and </a:t>
            </a:r>
            <a:r>
              <a:rPr lang="en-US" sz="2400" b="1" dirty="0" smtClean="0">
                <a:solidFill>
                  <a:srgbClr val="0070C0"/>
                </a:solidFill>
              </a:rPr>
              <a:t>ack’s</a:t>
            </a:r>
            <a:r>
              <a:rPr lang="en-US" sz="2400" dirty="0" smtClean="0"/>
              <a:t> </a:t>
            </a:r>
            <a:r>
              <a:rPr lang="en-US" sz="2400" b="1" dirty="0" smtClean="0">
                <a:solidFill>
                  <a:schemeClr val="accent4"/>
                </a:solidFill>
              </a:rPr>
              <a:t>%</a:t>
            </a:r>
          </a:p>
          <a:p>
            <a:pPr lvl="1"/>
            <a:r>
              <a:rPr lang="en-US" sz="2400" b="1" spc="-150" dirty="0" smtClean="0"/>
              <a:t>P1</a:t>
            </a:r>
            <a:r>
              <a:rPr lang="en-US" sz="2400" spc="-150" dirty="0" smtClean="0"/>
              <a:t> marks </a:t>
            </a:r>
            <a:r>
              <a:rPr lang="en-US" sz="2400" b="1" spc="-150" dirty="0" smtClean="0">
                <a:solidFill>
                  <a:schemeClr val="accent4"/>
                </a:solidFill>
              </a:rPr>
              <a:t>%</a:t>
            </a:r>
            <a:r>
              <a:rPr lang="en-US" sz="2400" spc="-150" dirty="0" smtClean="0"/>
              <a:t> fully </a:t>
            </a:r>
            <a:r>
              <a:rPr lang="en-US" sz="2400" b="1" spc="-150" dirty="0" smtClean="0">
                <a:solidFill>
                  <a:srgbClr val="0070C0"/>
                </a:solidFill>
              </a:rPr>
              <a:t>ack’ed</a:t>
            </a:r>
          </a:p>
          <a:p>
            <a:pPr lvl="1"/>
            <a:endParaRPr lang="en-US" sz="2400" b="1" dirty="0" smtClean="0"/>
          </a:p>
          <a:p>
            <a:r>
              <a:rPr lang="en-US" sz="2400" b="1" dirty="0" smtClean="0"/>
              <a:t>P2</a:t>
            </a:r>
            <a:r>
              <a:rPr lang="en-US" sz="2400" dirty="0" smtClean="0"/>
              <a:t> marks </a:t>
            </a:r>
            <a:r>
              <a:rPr lang="en-US" sz="2400" b="1" dirty="0" smtClean="0">
                <a:solidFill>
                  <a:schemeClr val="accent4"/>
                </a:solidFill>
              </a:rPr>
              <a:t>%</a:t>
            </a:r>
            <a:r>
              <a:rPr lang="en-US" sz="2400" dirty="0" smtClean="0"/>
              <a:t> fully </a:t>
            </a:r>
            <a:r>
              <a:rPr lang="en-US" sz="2400" b="1" dirty="0" err="1" smtClean="0">
                <a:solidFill>
                  <a:srgbClr val="0070C0"/>
                </a:solidFill>
              </a:rPr>
              <a:t>ack’ed</a:t>
            </a:r>
            <a:endParaRPr lang="en-US" sz="2400" b="1" dirty="0" smtClean="0">
              <a:solidFill>
                <a:srgbClr val="0070C0"/>
              </a:solidFill>
            </a:endParaRPr>
          </a:p>
        </p:txBody>
      </p:sp>
      <p:sp>
        <p:nvSpPr>
          <p:cNvPr id="5" name="Title 4"/>
          <p:cNvSpPr>
            <a:spLocks noGrp="1"/>
          </p:cNvSpPr>
          <p:nvPr>
            <p:ph type="title"/>
          </p:nvPr>
        </p:nvSpPr>
        <p:spPr/>
        <p:txBody>
          <a:bodyPr/>
          <a:lstStyle/>
          <a:p>
            <a:r>
              <a:rPr lang="en-US" sz="3300" spc="-150" dirty="0" smtClean="0"/>
              <a:t>Totally-Ordered Multicast (Almost correct)</a:t>
            </a:r>
            <a:endParaRPr lang="en-US" sz="3300" spc="-150" dirty="0"/>
          </a:p>
        </p:txBody>
      </p:sp>
      <p:sp>
        <p:nvSpPr>
          <p:cNvPr id="13" name="Can 12"/>
          <p:cNvSpPr/>
          <p:nvPr/>
        </p:nvSpPr>
        <p:spPr>
          <a:xfrm>
            <a:off x="4189962" y="2508790"/>
            <a:ext cx="477288" cy="522315"/>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mtClean="0">
                <a:solidFill>
                  <a:schemeClr val="tx1"/>
                </a:solidFill>
              </a:rPr>
              <a:t>P1</a:t>
            </a:r>
            <a:endParaRPr lang="en-US" dirty="0">
              <a:solidFill>
                <a:schemeClr val="tx1"/>
              </a:solidFill>
            </a:endParaRPr>
          </a:p>
        </p:txBody>
      </p:sp>
      <p:sp>
        <p:nvSpPr>
          <p:cNvPr id="14" name="Can 13"/>
          <p:cNvSpPr/>
          <p:nvPr/>
        </p:nvSpPr>
        <p:spPr>
          <a:xfrm>
            <a:off x="8296480" y="2359775"/>
            <a:ext cx="479259" cy="524472"/>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dirty="0" smtClean="0">
                <a:solidFill>
                  <a:schemeClr val="tx1"/>
                </a:solidFill>
                <a:latin typeface="+mn-lt"/>
              </a:rPr>
              <a:t>P2</a:t>
            </a:r>
            <a:endParaRPr lang="en-US" dirty="0">
              <a:solidFill>
                <a:schemeClr val="tx1"/>
              </a:solidFill>
              <a:latin typeface="+mn-lt"/>
            </a:endParaRPr>
          </a:p>
        </p:txBody>
      </p:sp>
      <p:cxnSp>
        <p:nvCxnSpPr>
          <p:cNvPr id="25" name="Straight Connector 24"/>
          <p:cNvCxnSpPr/>
          <p:nvPr/>
        </p:nvCxnSpPr>
        <p:spPr>
          <a:xfrm>
            <a:off x="4425820" y="3031105"/>
            <a:ext cx="0" cy="354917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27" name="Straight Connector 26"/>
          <p:cNvCxnSpPr/>
          <p:nvPr/>
        </p:nvCxnSpPr>
        <p:spPr>
          <a:xfrm>
            <a:off x="8536109" y="2884247"/>
            <a:ext cx="0" cy="354917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30" name="Oval 29"/>
          <p:cNvSpPr/>
          <p:nvPr/>
        </p:nvSpPr>
        <p:spPr>
          <a:xfrm>
            <a:off x="4365224" y="314944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33" name="Straight Arrow Connector 32"/>
          <p:cNvCxnSpPr>
            <a:stCxn id="30" idx="6"/>
          </p:cNvCxnSpPr>
          <p:nvPr/>
        </p:nvCxnSpPr>
        <p:spPr>
          <a:xfrm>
            <a:off x="4502744" y="3218201"/>
            <a:ext cx="3972775" cy="1391640"/>
          </a:xfrm>
          <a:prstGeom prst="curvedConnector3">
            <a:avLst>
              <a:gd name="adj1" fmla="val 50000"/>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nvGrpSpPr>
          <p:cNvPr id="12" name="Group 11"/>
          <p:cNvGrpSpPr/>
          <p:nvPr/>
        </p:nvGrpSpPr>
        <p:grpSpPr>
          <a:xfrm>
            <a:off x="4944501" y="2585234"/>
            <a:ext cx="1097084" cy="611842"/>
            <a:chOff x="6067924" y="2616275"/>
            <a:chExt cx="1097084" cy="611842"/>
          </a:xfrm>
        </p:grpSpPr>
        <p:sp>
          <p:nvSpPr>
            <p:cNvPr id="17" name="Document 16"/>
            <p:cNvSpPr/>
            <p:nvPr/>
          </p:nvSpPr>
          <p:spPr>
            <a:xfrm>
              <a:off x="6067924" y="280551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19" name="Rounded Rectangular Callout 18"/>
            <p:cNvSpPr/>
            <p:nvPr/>
          </p:nvSpPr>
          <p:spPr>
            <a:xfrm>
              <a:off x="6641740" y="2616275"/>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cxnSp>
        <p:nvCxnSpPr>
          <p:cNvPr id="24" name="Straight Connector 23"/>
          <p:cNvCxnSpPr/>
          <p:nvPr/>
        </p:nvCxnSpPr>
        <p:spPr>
          <a:xfrm flipV="1">
            <a:off x="7160523" y="1627987"/>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28" name="Straight Connector 27"/>
          <p:cNvCxnSpPr/>
          <p:nvPr/>
        </p:nvCxnSpPr>
        <p:spPr>
          <a:xfrm flipV="1">
            <a:off x="7156770" y="2057976"/>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29" name="Straight Connector 28"/>
          <p:cNvCxnSpPr/>
          <p:nvPr/>
        </p:nvCxnSpPr>
        <p:spPr>
          <a:xfrm flipV="1">
            <a:off x="4159282" y="1630148"/>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31" name="Straight Connector 30"/>
          <p:cNvCxnSpPr/>
          <p:nvPr/>
        </p:nvCxnSpPr>
        <p:spPr>
          <a:xfrm flipV="1">
            <a:off x="4155529" y="2060137"/>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grpSp>
        <p:nvGrpSpPr>
          <p:cNvPr id="54" name="Group 53"/>
          <p:cNvGrpSpPr/>
          <p:nvPr/>
        </p:nvGrpSpPr>
        <p:grpSpPr>
          <a:xfrm>
            <a:off x="4780140" y="1387776"/>
            <a:ext cx="1085035" cy="674158"/>
            <a:chOff x="4829124" y="1387776"/>
            <a:chExt cx="1085035" cy="674158"/>
          </a:xfrm>
        </p:grpSpPr>
        <p:sp>
          <p:nvSpPr>
            <p:cNvPr id="32" name="Document 31"/>
            <p:cNvSpPr/>
            <p:nvPr/>
          </p:nvSpPr>
          <p:spPr>
            <a:xfrm>
              <a:off x="4829124" y="1639330"/>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35" name="Rounded Rectangular Callout 34"/>
            <p:cNvSpPr/>
            <p:nvPr/>
          </p:nvSpPr>
          <p:spPr>
            <a:xfrm>
              <a:off x="5390891" y="1387776"/>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grpSp>
        <p:nvGrpSpPr>
          <p:cNvPr id="53" name="Group 52"/>
          <p:cNvGrpSpPr/>
          <p:nvPr/>
        </p:nvGrpSpPr>
        <p:grpSpPr>
          <a:xfrm>
            <a:off x="4184811" y="1384810"/>
            <a:ext cx="1076107" cy="675327"/>
            <a:chOff x="4233795" y="1384810"/>
            <a:chExt cx="1076107" cy="675327"/>
          </a:xfrm>
        </p:grpSpPr>
        <p:sp>
          <p:nvSpPr>
            <p:cNvPr id="36" name="Document 35"/>
            <p:cNvSpPr/>
            <p:nvPr/>
          </p:nvSpPr>
          <p:spPr>
            <a:xfrm>
              <a:off x="4233795" y="163753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37" name="Rounded Rectangular Callout 36"/>
            <p:cNvSpPr/>
            <p:nvPr/>
          </p:nvSpPr>
          <p:spPr>
            <a:xfrm>
              <a:off x="4786634" y="1384810"/>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sp>
        <p:nvSpPr>
          <p:cNvPr id="38" name="Oval 37"/>
          <p:cNvSpPr/>
          <p:nvPr/>
        </p:nvSpPr>
        <p:spPr>
          <a:xfrm>
            <a:off x="8471166" y="3155953"/>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40" name="Oval 39"/>
          <p:cNvSpPr/>
          <p:nvPr/>
        </p:nvSpPr>
        <p:spPr>
          <a:xfrm>
            <a:off x="4371480" y="335331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41" name="Straight Arrow Connector 40"/>
          <p:cNvCxnSpPr>
            <a:stCxn id="38" idx="2"/>
            <a:endCxn id="40" idx="6"/>
          </p:cNvCxnSpPr>
          <p:nvPr/>
        </p:nvCxnSpPr>
        <p:spPr>
          <a:xfrm flipH="1">
            <a:off x="4509000" y="3224713"/>
            <a:ext cx="3962166" cy="197365"/>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nvGrpSpPr>
          <p:cNvPr id="26" name="Group 25"/>
          <p:cNvGrpSpPr/>
          <p:nvPr/>
        </p:nvGrpSpPr>
        <p:grpSpPr>
          <a:xfrm>
            <a:off x="6983307" y="2574748"/>
            <a:ext cx="1085035" cy="674158"/>
            <a:chOff x="7251414" y="2534353"/>
            <a:chExt cx="1085035" cy="674158"/>
          </a:xfrm>
        </p:grpSpPr>
        <p:sp>
          <p:nvSpPr>
            <p:cNvPr id="42" name="Document 41"/>
            <p:cNvSpPr/>
            <p:nvPr/>
          </p:nvSpPr>
          <p:spPr>
            <a:xfrm>
              <a:off x="7251414" y="2785907"/>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44" name="Rounded Rectangular Callout 43"/>
            <p:cNvSpPr/>
            <p:nvPr/>
          </p:nvSpPr>
          <p:spPr>
            <a:xfrm>
              <a:off x="7813181" y="2534353"/>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sp>
        <p:nvSpPr>
          <p:cNvPr id="57" name="Oval 56"/>
          <p:cNvSpPr/>
          <p:nvPr/>
        </p:nvSpPr>
        <p:spPr>
          <a:xfrm>
            <a:off x="8475513" y="3561707"/>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58" name="Straight Arrow Connector 57"/>
          <p:cNvCxnSpPr>
            <a:stCxn id="40" idx="6"/>
            <a:endCxn id="57" idx="2"/>
          </p:cNvCxnSpPr>
          <p:nvPr/>
        </p:nvCxnSpPr>
        <p:spPr>
          <a:xfrm>
            <a:off x="4509000" y="3422078"/>
            <a:ext cx="3966513" cy="208389"/>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nvGrpSpPr>
          <p:cNvPr id="78" name="Group 77"/>
          <p:cNvGrpSpPr/>
          <p:nvPr/>
        </p:nvGrpSpPr>
        <p:grpSpPr>
          <a:xfrm>
            <a:off x="7194266" y="3698108"/>
            <a:ext cx="939010" cy="423104"/>
            <a:chOff x="5662125" y="3608674"/>
            <a:chExt cx="939010" cy="423104"/>
          </a:xfrm>
        </p:grpSpPr>
        <p:sp>
          <p:nvSpPr>
            <p:cNvPr id="65" name="Document 64"/>
            <p:cNvSpPr/>
            <p:nvPr/>
          </p:nvSpPr>
          <p:spPr>
            <a:xfrm>
              <a:off x="6219580" y="3609174"/>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67" name="TextBox 66"/>
            <p:cNvSpPr txBox="1"/>
            <p:nvPr/>
          </p:nvSpPr>
          <p:spPr>
            <a:xfrm>
              <a:off x="5662125" y="3608674"/>
              <a:ext cx="499785" cy="400110"/>
            </a:xfrm>
            <a:prstGeom prst="rect">
              <a:avLst/>
            </a:prstGeom>
            <a:solidFill>
              <a:srgbClr val="0070C0"/>
            </a:solidFill>
          </p:spPr>
          <p:txBody>
            <a:bodyPr wrap="square" lIns="0" rIns="0" rtlCol="0">
              <a:spAutoFit/>
            </a:bodyPr>
            <a:lstStyle/>
            <a:p>
              <a:r>
                <a:rPr lang="en-US" smtClean="0">
                  <a:solidFill>
                    <a:schemeClr val="bg1"/>
                  </a:solidFill>
                  <a:latin typeface="Arial" charset="0"/>
                  <a:ea typeface="Arial" charset="0"/>
                  <a:cs typeface="Arial" charset="0"/>
                </a:rPr>
                <a:t>ack</a:t>
              </a:r>
              <a:endParaRPr lang="en-US" dirty="0" smtClean="0">
                <a:solidFill>
                  <a:schemeClr val="bg1"/>
                </a:solidFill>
                <a:latin typeface="Arial" charset="0"/>
                <a:ea typeface="Arial" charset="0"/>
                <a:cs typeface="Arial" charset="0"/>
              </a:endParaRPr>
            </a:p>
          </p:txBody>
        </p:sp>
      </p:grpSp>
      <p:grpSp>
        <p:nvGrpSpPr>
          <p:cNvPr id="79" name="Group 78"/>
          <p:cNvGrpSpPr/>
          <p:nvPr/>
        </p:nvGrpSpPr>
        <p:grpSpPr>
          <a:xfrm>
            <a:off x="7194266" y="1379831"/>
            <a:ext cx="1076107" cy="675327"/>
            <a:chOff x="4233795" y="1384810"/>
            <a:chExt cx="1076107" cy="675327"/>
          </a:xfrm>
        </p:grpSpPr>
        <p:sp>
          <p:nvSpPr>
            <p:cNvPr id="80" name="Document 79"/>
            <p:cNvSpPr/>
            <p:nvPr/>
          </p:nvSpPr>
          <p:spPr>
            <a:xfrm>
              <a:off x="4233795" y="163753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81" name="Rounded Rectangular Callout 80"/>
            <p:cNvSpPr/>
            <p:nvPr/>
          </p:nvSpPr>
          <p:spPr>
            <a:xfrm>
              <a:off x="4786634" y="1384810"/>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grpSp>
        <p:nvGrpSpPr>
          <p:cNvPr id="56" name="Group 55"/>
          <p:cNvGrpSpPr/>
          <p:nvPr/>
        </p:nvGrpSpPr>
        <p:grpSpPr>
          <a:xfrm>
            <a:off x="7194266" y="1380949"/>
            <a:ext cx="1085035" cy="674158"/>
            <a:chOff x="7830365" y="1385615"/>
            <a:chExt cx="1085035" cy="674158"/>
          </a:xfrm>
        </p:grpSpPr>
        <p:sp>
          <p:nvSpPr>
            <p:cNvPr id="21" name="Document 20"/>
            <p:cNvSpPr/>
            <p:nvPr/>
          </p:nvSpPr>
          <p:spPr>
            <a:xfrm>
              <a:off x="7830365" y="1637169"/>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23" name="Rounded Rectangular Callout 22"/>
            <p:cNvSpPr/>
            <p:nvPr/>
          </p:nvSpPr>
          <p:spPr>
            <a:xfrm>
              <a:off x="8392132" y="1385615"/>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sp>
        <p:nvSpPr>
          <p:cNvPr id="88" name="Document 87"/>
          <p:cNvSpPr/>
          <p:nvPr/>
        </p:nvSpPr>
        <p:spPr>
          <a:xfrm>
            <a:off x="8358835" y="3785126"/>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95" name="TextBox 94"/>
          <p:cNvSpPr txBox="1"/>
          <p:nvPr/>
        </p:nvSpPr>
        <p:spPr>
          <a:xfrm>
            <a:off x="4991867" y="1877961"/>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6" name="TextBox 95"/>
          <p:cNvSpPr txBox="1"/>
          <p:nvPr/>
        </p:nvSpPr>
        <p:spPr>
          <a:xfrm>
            <a:off x="4384895" y="1874649"/>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7" name="TextBox 96"/>
          <p:cNvSpPr txBox="1"/>
          <p:nvPr/>
        </p:nvSpPr>
        <p:spPr>
          <a:xfrm>
            <a:off x="7408604" y="1880378"/>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8" name="TextBox 97"/>
          <p:cNvSpPr txBox="1"/>
          <p:nvPr/>
        </p:nvSpPr>
        <p:spPr>
          <a:xfrm>
            <a:off x="7402782" y="1870494"/>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9" name="Notched Right Arrow 98"/>
          <p:cNvSpPr/>
          <p:nvPr/>
        </p:nvSpPr>
        <p:spPr>
          <a:xfrm rot="192280">
            <a:off x="6454117" y="3625398"/>
            <a:ext cx="593529" cy="467751"/>
          </a:xfrm>
          <a:prstGeom prst="notchedRightArrow">
            <a:avLst/>
          </a:prstGeom>
          <a:solidFill>
            <a:srgbClr val="FF00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01" name="Rectangle 100"/>
          <p:cNvSpPr/>
          <p:nvPr/>
        </p:nvSpPr>
        <p:spPr>
          <a:xfrm>
            <a:off x="4696114" y="6056782"/>
            <a:ext cx="3663429" cy="400110"/>
          </a:xfrm>
          <a:prstGeom prst="rect">
            <a:avLst/>
          </a:prstGeom>
        </p:spPr>
        <p:txBody>
          <a:bodyPr wrap="square">
            <a:spAutoFit/>
          </a:bodyPr>
          <a:lstStyle/>
          <a:p>
            <a:r>
              <a:rPr lang="en-US" b="0" spc="-150" dirty="0" smtClean="0">
                <a:latin typeface="Arial" charset="0"/>
                <a:ea typeface="Arial" charset="0"/>
                <a:cs typeface="Arial" charset="0"/>
              </a:rPr>
              <a:t>(</a:t>
            </a:r>
            <a:r>
              <a:rPr lang="en-US" b="0" spc="-150" dirty="0" err="1" smtClean="0">
                <a:latin typeface="Arial" charset="0"/>
                <a:ea typeface="Arial" charset="0"/>
                <a:cs typeface="Arial" charset="0"/>
              </a:rPr>
              <a:t>Ack’s</a:t>
            </a:r>
            <a:r>
              <a:rPr lang="en-US" b="0" spc="-150" dirty="0" smtClean="0">
                <a:latin typeface="Arial" charset="0"/>
                <a:ea typeface="Arial" charset="0"/>
                <a:cs typeface="Arial" charset="0"/>
              </a:rPr>
              <a:t> </a:t>
            </a:r>
            <a:r>
              <a:rPr lang="en-US" b="0" spc="-150" dirty="0">
                <a:latin typeface="Arial" charset="0"/>
                <a:ea typeface="Arial" charset="0"/>
                <a:cs typeface="Arial" charset="0"/>
              </a:rPr>
              <a:t>to self not shown </a:t>
            </a:r>
            <a:r>
              <a:rPr lang="en-US" b="0" spc="-150" dirty="0" smtClean="0">
                <a:latin typeface="Arial" charset="0"/>
                <a:ea typeface="Arial" charset="0"/>
                <a:cs typeface="Arial" charset="0"/>
              </a:rPr>
              <a:t>here)</a:t>
            </a:r>
            <a:endParaRPr lang="en-US" b="0" spc="-150" dirty="0">
              <a:latin typeface="Arial" charset="0"/>
              <a:ea typeface="Arial" charset="0"/>
              <a:cs typeface="Arial" charset="0"/>
            </a:endParaRPr>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42</a:t>
            </a:fld>
            <a:endParaRPr lang="en-US"/>
          </a:p>
        </p:txBody>
      </p:sp>
      <p:sp>
        <p:nvSpPr>
          <p:cNvPr id="59" name="TextBox 58"/>
          <p:cNvSpPr txBox="1"/>
          <p:nvPr/>
        </p:nvSpPr>
        <p:spPr>
          <a:xfrm>
            <a:off x="596076" y="3859602"/>
            <a:ext cx="3073286" cy="523220"/>
          </a:xfrm>
          <a:prstGeom prst="rect">
            <a:avLst/>
          </a:prstGeom>
          <a:solidFill>
            <a:schemeClr val="accent2">
              <a:lumMod val="20000"/>
              <a:lumOff val="80000"/>
            </a:schemeClr>
          </a:solidFill>
          <a:ln w="28575">
            <a:solidFill>
              <a:schemeClr val="tx1"/>
            </a:solidFill>
            <a:prstDash val="sysDash"/>
          </a:ln>
        </p:spPr>
        <p:txBody>
          <a:bodyPr wrap="square" rtlCol="0">
            <a:spAutoFit/>
          </a:bodyPr>
          <a:lstStyle/>
          <a:p>
            <a:r>
              <a:rPr lang="en-US" sz="2800">
                <a:solidFill>
                  <a:srgbClr val="FF0000"/>
                </a:solidFill>
                <a:latin typeface="Arial" charset="0"/>
                <a:ea typeface="Arial" charset="0"/>
                <a:cs typeface="Arial" charset="0"/>
              </a:rPr>
              <a:t>P2 processes %</a:t>
            </a:r>
          </a:p>
        </p:txBody>
      </p:sp>
    </p:spTree>
    <p:extLst>
      <p:ext uri="{BB962C8B-B14F-4D97-AF65-F5344CB8AC3E}">
        <p14:creationId xmlns:p14="http://schemas.microsoft.com/office/powerpoint/2010/main" val="14308374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22" presetClass="entr" presetSubtype="2" fill="hold"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right)">
                                      <p:cBhvr>
                                        <p:cTn id="13" dur="500"/>
                                        <p:tgtEl>
                                          <p:spTgt spid="41"/>
                                        </p:tgtEl>
                                      </p:cBhvr>
                                    </p:animEffect>
                                  </p:childTnLst>
                                </p:cTn>
                              </p:par>
                              <p:par>
                                <p:cTn id="14" presetID="22" presetClass="entr" presetSubtype="8"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wipe(left)">
                                      <p:cBhvr>
                                        <p:cTn id="16" dur="500"/>
                                        <p:tgtEl>
                                          <p:spTgt spid="33"/>
                                        </p:tgtEl>
                                      </p:cBhvr>
                                    </p:animEffect>
                                  </p:childTnLst>
                                </p:cTn>
                              </p:par>
                              <p:par>
                                <p:cTn id="17" presetID="1"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3">
                                            <p:txEl>
                                              <p:pRg st="2" end="2"/>
                                            </p:txEl>
                                          </p:spTgt>
                                        </p:tgtEl>
                                        <p:attrNameLst>
                                          <p:attrName>style.visibility</p:attrName>
                                        </p:attrNameLst>
                                      </p:cBhvr>
                                      <p:to>
                                        <p:strVal val="visible"/>
                                      </p:to>
                                    </p:set>
                                  </p:childTnLst>
                                </p:cTn>
                              </p:par>
                              <p:par>
                                <p:cTn id="29" presetID="3" presetClass="emph" presetSubtype="2" fill="hold" nodeType="withEffect">
                                  <p:stCondLst>
                                    <p:cond delay="0"/>
                                  </p:stCondLst>
                                  <p:childTnLst>
                                    <p:animClr clrSpc="rgb" dir="cw">
                                      <p:cBhvr override="childStyle">
                                        <p:cTn id="30" dur="500" fill="hold"/>
                                        <p:tgtEl>
                                          <p:spTgt spid="43">
                                            <p:txEl>
                                              <p:pRg st="0" end="0"/>
                                            </p:txEl>
                                          </p:spTgt>
                                        </p:tgtEl>
                                        <p:attrNameLst>
                                          <p:attrName>style.color</p:attrName>
                                        </p:attrNameLst>
                                      </p:cBhvr>
                                      <p:to>
                                        <a:srgbClr val="797979"/>
                                      </p:to>
                                    </p:animClr>
                                  </p:childTnLst>
                                </p:cTn>
                              </p:par>
                              <p:par>
                                <p:cTn id="31" presetID="1" presetClass="entr" presetSubtype="0" fill="hold" grpId="0"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22" presetClass="entr" presetSubtype="8" fill="hold" nodeType="with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wipe(left)">
                                      <p:cBhvr>
                                        <p:cTn id="35" dur="500"/>
                                        <p:tgtEl>
                                          <p:spTgt spid="58"/>
                                        </p:tgtEl>
                                      </p:cBhvr>
                                    </p:animEffect>
                                  </p:childTnLst>
                                </p:cTn>
                              </p:par>
                              <p:par>
                                <p:cTn id="36" presetID="1" presetClass="entr" presetSubtype="0" fill="hold" nodeType="withEffect">
                                  <p:stCondLst>
                                    <p:cond delay="0"/>
                                  </p:stCondLst>
                                  <p:childTnLst>
                                    <p:set>
                                      <p:cBhvr>
                                        <p:cTn id="37" dur="1" fill="hold">
                                          <p:stCondLst>
                                            <p:cond delay="0"/>
                                          </p:stCondLst>
                                        </p:cTn>
                                        <p:tgtEl>
                                          <p:spTgt spid="54"/>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78"/>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3">
                                            <p:txEl>
                                              <p:pRg st="3" end="3"/>
                                            </p:txEl>
                                          </p:spTgt>
                                        </p:tgtEl>
                                        <p:attrNameLst>
                                          <p:attrName>style.visibility</p:attrName>
                                        </p:attrNameLst>
                                      </p:cBhvr>
                                      <p:to>
                                        <p:strVal val="visible"/>
                                      </p:to>
                                    </p:set>
                                  </p:childTnLst>
                                </p:cTn>
                              </p:par>
                              <p:par>
                                <p:cTn id="44" presetID="3" presetClass="emph" presetSubtype="2" fill="hold" nodeType="withEffect">
                                  <p:stCondLst>
                                    <p:cond delay="0"/>
                                  </p:stCondLst>
                                  <p:childTnLst>
                                    <p:animClr clrSpc="rgb" dir="cw">
                                      <p:cBhvr override="childStyle">
                                        <p:cTn id="45" dur="500" fill="hold"/>
                                        <p:tgtEl>
                                          <p:spTgt spid="43">
                                            <p:txEl>
                                              <p:pRg st="2" end="2"/>
                                            </p:txEl>
                                          </p:spTgt>
                                        </p:tgtEl>
                                        <p:attrNameLst>
                                          <p:attrName>style.color</p:attrName>
                                        </p:attrNameLst>
                                      </p:cBhvr>
                                      <p:to>
                                        <a:srgbClr val="797979"/>
                                      </p:to>
                                    </p:animClr>
                                  </p:childTnLst>
                                </p:cTn>
                              </p:par>
                              <p:par>
                                <p:cTn id="46" presetID="1" presetClass="entr" presetSubtype="0" fill="hold" grpId="0" nodeType="withEffect">
                                  <p:stCondLst>
                                    <p:cond delay="0"/>
                                  </p:stCondLst>
                                  <p:childTnLst>
                                    <p:set>
                                      <p:cBhvr>
                                        <p:cTn id="47" dur="1" fill="hold">
                                          <p:stCondLst>
                                            <p:cond delay="0"/>
                                          </p:stCondLst>
                                        </p:cTn>
                                        <p:tgtEl>
                                          <p:spTgt spid="95"/>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43">
                                            <p:txEl>
                                              <p:pRg st="5" end="5"/>
                                            </p:txEl>
                                          </p:spTgt>
                                        </p:tgtEl>
                                        <p:attrNameLst>
                                          <p:attrName>style.visibility</p:attrName>
                                        </p:attrNameLst>
                                      </p:cBhvr>
                                      <p:to>
                                        <p:strVal val="visible"/>
                                      </p:to>
                                    </p:set>
                                  </p:childTnLst>
                                </p:cTn>
                              </p:par>
                              <p:par>
                                <p:cTn id="52" presetID="3" presetClass="emph" presetSubtype="2" fill="hold" nodeType="withEffect">
                                  <p:stCondLst>
                                    <p:cond delay="0"/>
                                  </p:stCondLst>
                                  <p:childTnLst>
                                    <p:animClr clrSpc="rgb" dir="cw">
                                      <p:cBhvr override="childStyle">
                                        <p:cTn id="53" dur="500" fill="hold"/>
                                        <p:tgtEl>
                                          <p:spTgt spid="43">
                                            <p:txEl>
                                              <p:pRg st="3" end="3"/>
                                            </p:txEl>
                                          </p:spTgt>
                                        </p:tgtEl>
                                        <p:attrNameLst>
                                          <p:attrName>style.color</p:attrName>
                                        </p:attrNameLst>
                                      </p:cBhvr>
                                      <p:to>
                                        <a:srgbClr val="797979"/>
                                      </p:to>
                                    </p:animClr>
                                  </p:childTnLst>
                                </p:cTn>
                              </p:par>
                              <p:par>
                                <p:cTn id="54" presetID="1" presetClass="entr" presetSubtype="0" fill="hold" grpId="0" nodeType="withEffect">
                                  <p:stCondLst>
                                    <p:cond delay="0"/>
                                  </p:stCondLst>
                                  <p:childTnLst>
                                    <p:set>
                                      <p:cBhvr>
                                        <p:cTn id="55" dur="1" fill="hold">
                                          <p:stCondLst>
                                            <p:cond delay="0"/>
                                          </p:stCondLst>
                                        </p:cTn>
                                        <p:tgtEl>
                                          <p:spTgt spid="57"/>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98"/>
                                        </p:tgtEl>
                                        <p:attrNameLst>
                                          <p:attrName>style.visibility</p:attrName>
                                        </p:attrNameLst>
                                      </p:cBhvr>
                                      <p:to>
                                        <p:strVal val="visible"/>
                                      </p:to>
                                    </p:set>
                                  </p:childTnLst>
                                </p:cTn>
                              </p:par>
                              <p:par>
                                <p:cTn id="58" presetID="3" presetClass="emph" presetSubtype="2" fill="hold" nodeType="withEffect">
                                  <p:stCondLst>
                                    <p:cond delay="0"/>
                                  </p:stCondLst>
                                  <p:childTnLst>
                                    <p:animClr clrSpc="rgb" dir="cw">
                                      <p:cBhvr override="childStyle">
                                        <p:cTn id="59" dur="500" fill="hold"/>
                                        <p:tgtEl>
                                          <p:spTgt spid="43">
                                            <p:txEl>
                                              <p:pRg st="5" end="5"/>
                                            </p:txEl>
                                          </p:spTgt>
                                        </p:tgtEl>
                                        <p:attrNameLst>
                                          <p:attrName>style.color</p:attrName>
                                        </p:attrNameLst>
                                      </p:cBhvr>
                                      <p:to>
                                        <a:srgbClr val="797979"/>
                                      </p:to>
                                    </p:animClr>
                                  </p:childTnLst>
                                </p:cTn>
                              </p:par>
                              <p:par>
                                <p:cTn id="60" presetID="1" presetClass="entr" presetSubtype="0" fill="hold" grpId="0" nodeType="withEffect">
                                  <p:stCondLst>
                                    <p:cond delay="0"/>
                                  </p:stCondLst>
                                  <p:childTnLst>
                                    <p:set>
                                      <p:cBhvr>
                                        <p:cTn id="61" dur="1" fill="hold">
                                          <p:stCondLst>
                                            <p:cond delay="0"/>
                                          </p:stCondLst>
                                        </p:cTn>
                                        <p:tgtEl>
                                          <p:spTgt spid="88"/>
                                        </p:tgtEl>
                                        <p:attrNameLst>
                                          <p:attrName>style.visibility</p:attrName>
                                        </p:attrNameLst>
                                      </p:cBhvr>
                                      <p:to>
                                        <p:strVal val="visible"/>
                                      </p:to>
                                    </p:set>
                                  </p:childTnLst>
                                </p:cTn>
                              </p:par>
                              <p:par>
                                <p:cTn id="62" presetID="1" presetClass="exit" presetSubtype="0" fill="hold" nodeType="withEffect">
                                  <p:stCondLst>
                                    <p:cond delay="0"/>
                                  </p:stCondLst>
                                  <p:childTnLst>
                                    <p:set>
                                      <p:cBhvr>
                                        <p:cTn id="63" dur="1" fill="hold">
                                          <p:stCondLst>
                                            <p:cond delay="0"/>
                                          </p:stCondLst>
                                        </p:cTn>
                                        <p:tgtEl>
                                          <p:spTgt spid="56"/>
                                        </p:tgtEl>
                                        <p:attrNameLst>
                                          <p:attrName>style.visibility</p:attrName>
                                        </p:attrNameLst>
                                      </p:cBhvr>
                                      <p:to>
                                        <p:strVal val="hidden"/>
                                      </p:to>
                                    </p:set>
                                  </p:childTnLst>
                                </p:cTn>
                              </p:par>
                              <p:par>
                                <p:cTn id="64" presetID="1" presetClass="exit" presetSubtype="0" fill="hold" grpId="1" nodeType="withEffect">
                                  <p:stCondLst>
                                    <p:cond delay="0"/>
                                  </p:stCondLst>
                                  <p:childTnLst>
                                    <p:set>
                                      <p:cBhvr>
                                        <p:cTn id="65" dur="1" fill="hold">
                                          <p:stCondLst>
                                            <p:cond delay="0"/>
                                          </p:stCondLst>
                                        </p:cTn>
                                        <p:tgtEl>
                                          <p:spTgt spid="98"/>
                                        </p:tgtEl>
                                        <p:attrNameLst>
                                          <p:attrName>style.visibility</p:attrName>
                                        </p:attrNameLst>
                                      </p:cBhvr>
                                      <p:to>
                                        <p:strVal val="hidden"/>
                                      </p:to>
                                    </p:set>
                                  </p:childTnLst>
                                </p:cTn>
                              </p:par>
                              <p:par>
                                <p:cTn id="66" presetID="1" presetClass="entr" presetSubtype="0" fill="hold" nodeType="withEffect">
                                  <p:stCondLst>
                                    <p:cond delay="0"/>
                                  </p:stCondLst>
                                  <p:childTnLst>
                                    <p:set>
                                      <p:cBhvr>
                                        <p:cTn id="67" dur="1" fill="hold">
                                          <p:stCondLst>
                                            <p:cond delay="0"/>
                                          </p:stCondLst>
                                        </p:cTn>
                                        <p:tgtEl>
                                          <p:spTgt spid="79"/>
                                        </p:tgtEl>
                                        <p:attrNameLst>
                                          <p:attrName>style.visibility</p:attrName>
                                        </p:attrNameLst>
                                      </p:cBhvr>
                                      <p:to>
                                        <p:strVal val="visible"/>
                                      </p:to>
                                    </p:set>
                                  </p:childTnLst>
                                </p:cTn>
                              </p:par>
                              <p:par>
                                <p:cTn id="68" presetID="1" presetClass="entr" presetSubtype="0" fill="hold" grpId="0" nodeType="withEffect">
                                  <p:stCondLst>
                                    <p:cond delay="0"/>
                                  </p:stCondLst>
                                  <p:childTnLst>
                                    <p:set>
                                      <p:cBhvr>
                                        <p:cTn id="69" dur="1" fill="hold">
                                          <p:stCondLst>
                                            <p:cond delay="0"/>
                                          </p:stCondLst>
                                        </p:cTn>
                                        <p:tgtEl>
                                          <p:spTgt spid="97"/>
                                        </p:tgtEl>
                                        <p:attrNameLst>
                                          <p:attrName>style.visibility</p:attrName>
                                        </p:attrNameLst>
                                      </p:cBhvr>
                                      <p:to>
                                        <p:strVal val="visible"/>
                                      </p:to>
                                    </p:set>
                                  </p:childTnLst>
                                </p:cTn>
                              </p:par>
                              <p:par>
                                <p:cTn id="70" presetID="1" presetClass="exit" presetSubtype="0" fill="hold" grpId="1" nodeType="withEffect">
                                  <p:stCondLst>
                                    <p:cond delay="0"/>
                                  </p:stCondLst>
                                  <p:childTnLst>
                                    <p:set>
                                      <p:cBhvr>
                                        <p:cTn id="71" dur="1" fill="hold">
                                          <p:stCondLst>
                                            <p:cond delay="0"/>
                                          </p:stCondLst>
                                        </p:cTn>
                                        <p:tgtEl>
                                          <p:spTgt spid="97"/>
                                        </p:tgtEl>
                                        <p:attrNameLst>
                                          <p:attrName>style.visibility</p:attrName>
                                        </p:attrNameLst>
                                      </p:cBhvr>
                                      <p:to>
                                        <p:strVal val="hidden"/>
                                      </p:to>
                                    </p:set>
                                  </p:childTnLst>
                                </p:cTn>
                              </p:par>
                              <p:par>
                                <p:cTn id="72" presetID="1" presetClass="exit" presetSubtype="0" fill="hold" nodeType="withEffect">
                                  <p:stCondLst>
                                    <p:cond delay="0"/>
                                  </p:stCondLst>
                                  <p:childTnLst>
                                    <p:set>
                                      <p:cBhvr>
                                        <p:cTn id="73" dur="1" fill="hold">
                                          <p:stCondLst>
                                            <p:cond delay="0"/>
                                          </p:stCondLst>
                                        </p:cTn>
                                        <p:tgtEl>
                                          <p:spTgt spid="79"/>
                                        </p:tgtEl>
                                        <p:attrNameLst>
                                          <p:attrName>style.visibility</p:attrName>
                                        </p:attrNameLst>
                                      </p:cBhvr>
                                      <p:to>
                                        <p:strVal val="hidden"/>
                                      </p:to>
                                    </p:set>
                                  </p:childTnLst>
                                </p:cTn>
                              </p:par>
                              <p:par>
                                <p:cTn id="74" presetID="1" presetClass="entr" presetSubtype="0" fill="hold" grpId="0" nodeType="withEffect">
                                  <p:stCondLst>
                                    <p:cond delay="0"/>
                                  </p:stCondLst>
                                  <p:childTnLst>
                                    <p:set>
                                      <p:cBhvr>
                                        <p:cTn id="75" dur="1" fill="hold">
                                          <p:stCondLst>
                                            <p:cond delay="0"/>
                                          </p:stCondLst>
                                        </p:cTn>
                                        <p:tgtEl>
                                          <p:spTgt spid="96"/>
                                        </p:tgtEl>
                                        <p:attrNameLst>
                                          <p:attrName>style.visibility</p:attrName>
                                        </p:attrNameLst>
                                      </p:cBhvr>
                                      <p:to>
                                        <p:strVal val="visible"/>
                                      </p:to>
                                    </p:set>
                                  </p:childTnLst>
                                </p:cTn>
                              </p:par>
                              <p:par>
                                <p:cTn id="76" presetID="1" presetClass="exit" presetSubtype="0" fill="hold" nodeType="withEffect">
                                  <p:stCondLst>
                                    <p:cond delay="0"/>
                                  </p:stCondLst>
                                  <p:childTnLst>
                                    <p:set>
                                      <p:cBhvr>
                                        <p:cTn id="77" dur="1" fill="hold">
                                          <p:stCondLst>
                                            <p:cond delay="0"/>
                                          </p:stCondLst>
                                        </p:cTn>
                                        <p:tgtEl>
                                          <p:spTgt spid="54"/>
                                        </p:tgtEl>
                                        <p:attrNameLst>
                                          <p:attrName>style.visibility</p:attrName>
                                        </p:attrNameLst>
                                      </p:cBhvr>
                                      <p:to>
                                        <p:strVal val="hidden"/>
                                      </p:to>
                                    </p:set>
                                  </p:childTnLst>
                                </p:cTn>
                              </p:par>
                              <p:par>
                                <p:cTn id="78" presetID="1" presetClass="exit" presetSubtype="0" fill="hold" grpId="1" nodeType="withEffect">
                                  <p:stCondLst>
                                    <p:cond delay="0"/>
                                  </p:stCondLst>
                                  <p:childTnLst>
                                    <p:set>
                                      <p:cBhvr>
                                        <p:cTn id="79" dur="1" fill="hold">
                                          <p:stCondLst>
                                            <p:cond delay="0"/>
                                          </p:stCondLst>
                                        </p:cTn>
                                        <p:tgtEl>
                                          <p:spTgt spid="95"/>
                                        </p:tgtEl>
                                        <p:attrNameLst>
                                          <p:attrName>style.visibility</p:attrName>
                                        </p:attrNameLst>
                                      </p:cBhvr>
                                      <p:to>
                                        <p:strVal val="hidden"/>
                                      </p:to>
                                    </p:set>
                                  </p:childTnLst>
                                </p:cTn>
                              </p:par>
                              <p:par>
                                <p:cTn id="80" presetID="1" presetClass="exit" presetSubtype="0" fill="hold" grpId="1" nodeType="withEffect">
                                  <p:stCondLst>
                                    <p:cond delay="0"/>
                                  </p:stCondLst>
                                  <p:childTnLst>
                                    <p:set>
                                      <p:cBhvr>
                                        <p:cTn id="81" dur="1" fill="hold">
                                          <p:stCondLst>
                                            <p:cond delay="0"/>
                                          </p:stCondLst>
                                        </p:cTn>
                                        <p:tgtEl>
                                          <p:spTgt spid="96"/>
                                        </p:tgtEl>
                                        <p:attrNameLst>
                                          <p:attrName>style.visibility</p:attrName>
                                        </p:attrNameLst>
                                      </p:cBhvr>
                                      <p:to>
                                        <p:strVal val="hidden"/>
                                      </p:to>
                                    </p:set>
                                  </p:childTnLst>
                                </p:cTn>
                              </p:par>
                              <p:par>
                                <p:cTn id="82" presetID="1" presetClass="exit" presetSubtype="0" fill="hold" nodeType="withEffect">
                                  <p:stCondLst>
                                    <p:cond delay="0"/>
                                  </p:stCondLst>
                                  <p:childTnLst>
                                    <p:set>
                                      <p:cBhvr>
                                        <p:cTn id="83" dur="1" fill="hold">
                                          <p:stCondLst>
                                            <p:cond delay="0"/>
                                          </p:stCondLst>
                                        </p:cTn>
                                        <p:tgtEl>
                                          <p:spTgt spid="53"/>
                                        </p:tgtEl>
                                        <p:attrNameLst>
                                          <p:attrName>style.visibility</p:attrName>
                                        </p:attrNameLst>
                                      </p:cBhvr>
                                      <p:to>
                                        <p:strVal val="hidden"/>
                                      </p:to>
                                    </p:set>
                                  </p:childTnLst>
                                </p:cTn>
                              </p:par>
                              <p:par>
                                <p:cTn id="84" presetID="1" presetClass="entr" presetSubtype="0" fill="hold" grpId="0" nodeType="withEffect">
                                  <p:stCondLst>
                                    <p:cond delay="0"/>
                                  </p:stCondLst>
                                  <p:childTnLst>
                                    <p:set>
                                      <p:cBhvr>
                                        <p:cTn id="85" dur="1" fill="hold">
                                          <p:stCondLst>
                                            <p:cond delay="0"/>
                                          </p:stCondLst>
                                        </p:cTn>
                                        <p:tgtEl>
                                          <p:spTgt spid="59"/>
                                        </p:tgtEl>
                                        <p:attrNameLst>
                                          <p:attrName>style.visibility</p:attrName>
                                        </p:attrNameLst>
                                      </p:cBhvr>
                                      <p:to>
                                        <p:strVal val="visible"/>
                                      </p:to>
                                    </p:set>
                                  </p:childTnLst>
                                </p:cTn>
                              </p:par>
                            </p:childTnLst>
                          </p:cTn>
                        </p:par>
                      </p:childTnLst>
                    </p:cTn>
                  </p:par>
                  <p:par>
                    <p:cTn id="86" fill="hold">
                      <p:stCondLst>
                        <p:cond delay="indefinite"/>
                      </p:stCondLst>
                      <p:childTnLst>
                        <p:par>
                          <p:cTn id="87" fill="hold">
                            <p:stCondLst>
                              <p:cond delay="0"/>
                            </p:stCondLst>
                            <p:childTnLst>
                              <p:par>
                                <p:cTn id="88" presetID="23" presetClass="entr" presetSubtype="16" fill="hold" grpId="0" nodeType="clickEffect">
                                  <p:stCondLst>
                                    <p:cond delay="0"/>
                                  </p:stCondLst>
                                  <p:childTnLst>
                                    <p:set>
                                      <p:cBhvr>
                                        <p:cTn id="89" dur="1" fill="hold">
                                          <p:stCondLst>
                                            <p:cond delay="0"/>
                                          </p:stCondLst>
                                        </p:cTn>
                                        <p:tgtEl>
                                          <p:spTgt spid="99"/>
                                        </p:tgtEl>
                                        <p:attrNameLst>
                                          <p:attrName>style.visibility</p:attrName>
                                        </p:attrNameLst>
                                      </p:cBhvr>
                                      <p:to>
                                        <p:strVal val="visible"/>
                                      </p:to>
                                    </p:set>
                                    <p:anim calcmode="lin" valueType="num">
                                      <p:cBhvr>
                                        <p:cTn id="90" dur="500" fill="hold"/>
                                        <p:tgtEl>
                                          <p:spTgt spid="99"/>
                                        </p:tgtEl>
                                        <p:attrNameLst>
                                          <p:attrName>ppt_w</p:attrName>
                                        </p:attrNameLst>
                                      </p:cBhvr>
                                      <p:tavLst>
                                        <p:tav tm="0">
                                          <p:val>
                                            <p:fltVal val="0"/>
                                          </p:val>
                                        </p:tav>
                                        <p:tav tm="100000">
                                          <p:val>
                                            <p:strVal val="#ppt_w"/>
                                          </p:val>
                                        </p:tav>
                                      </p:tavLst>
                                    </p:anim>
                                    <p:anim calcmode="lin" valueType="num">
                                      <p:cBhvr>
                                        <p:cTn id="91" dur="500" fill="hold"/>
                                        <p:tgtEl>
                                          <p:spTgt spid="9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8" grpId="0" animBg="1"/>
      <p:bldP spid="40" grpId="0" animBg="1"/>
      <p:bldP spid="57" grpId="0" animBg="1"/>
      <p:bldP spid="88" grpId="0" animBg="1"/>
      <p:bldP spid="95" grpId="0" animBg="1"/>
      <p:bldP spid="95" grpId="1" animBg="1"/>
      <p:bldP spid="96" grpId="0" animBg="1"/>
      <p:bldP spid="96" grpId="1" animBg="1"/>
      <p:bldP spid="97" grpId="0" animBg="1"/>
      <p:bldP spid="97" grpId="1" animBg="1"/>
      <p:bldP spid="98" grpId="0" animBg="1"/>
      <p:bldP spid="98" grpId="1" animBg="1"/>
      <p:bldP spid="99" grpId="0" animBg="1"/>
      <p:bldP spid="59" grpId="0" animBg="1"/>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pPr marL="514350" indent="-514350">
              <a:buFont typeface="+mj-lt"/>
              <a:buAutoNum type="arabicPeriod"/>
            </a:pPr>
            <a:r>
              <a:rPr lang="en-US" dirty="0"/>
              <a:t>On </a:t>
            </a:r>
            <a:r>
              <a:rPr lang="en-US" b="1" dirty="0"/>
              <a:t>receiving</a:t>
            </a:r>
            <a:r>
              <a:rPr lang="en-US" dirty="0"/>
              <a:t> an event from </a:t>
            </a:r>
            <a:r>
              <a:rPr lang="en-US" b="1" dirty="0"/>
              <a:t>client</a:t>
            </a:r>
            <a:r>
              <a:rPr lang="en-US" dirty="0"/>
              <a:t>, broadcast to others (including yourself)</a:t>
            </a:r>
          </a:p>
          <a:p>
            <a:pPr marL="514350" indent="-514350">
              <a:buFont typeface="+mj-lt"/>
              <a:buAutoNum type="arabicPeriod"/>
            </a:pPr>
            <a:endParaRPr lang="en-US" dirty="0" smtClean="0"/>
          </a:p>
          <a:p>
            <a:pPr marL="514350" indent="-514350">
              <a:buFont typeface="+mj-lt"/>
              <a:buAutoNum type="arabicPeriod"/>
            </a:pPr>
            <a:r>
              <a:rPr lang="en-US" dirty="0" smtClean="0"/>
              <a:t>On </a:t>
            </a:r>
            <a:r>
              <a:rPr lang="en-US" b="1" dirty="0" smtClean="0"/>
              <a:t>receiving</a:t>
            </a:r>
            <a:r>
              <a:rPr lang="en-US" dirty="0" smtClean="0"/>
              <a:t> </a:t>
            </a:r>
            <a:r>
              <a:rPr lang="en-US" b="1" dirty="0">
                <a:solidFill>
                  <a:schemeClr val="accent3">
                    <a:lumMod val="50000"/>
                  </a:schemeClr>
                </a:solidFill>
              </a:rPr>
              <a:t>or </a:t>
            </a:r>
            <a:r>
              <a:rPr lang="en-US" b="1" dirty="0" smtClean="0">
                <a:solidFill>
                  <a:schemeClr val="accent3">
                    <a:lumMod val="50000"/>
                  </a:schemeClr>
                </a:solidFill>
              </a:rPr>
              <a:t>processing </a:t>
            </a:r>
            <a:r>
              <a:rPr lang="en-US" dirty="0" smtClean="0"/>
              <a:t>an </a:t>
            </a:r>
            <a:r>
              <a:rPr lang="en-US" b="1" dirty="0" smtClean="0"/>
              <a:t>event:</a:t>
            </a:r>
          </a:p>
          <a:p>
            <a:pPr marL="971550" lvl="1" indent="-514350">
              <a:buFont typeface="+mj-lt"/>
              <a:buAutoNum type="alphaLcParenR"/>
            </a:pPr>
            <a:r>
              <a:rPr lang="en-US" dirty="0"/>
              <a:t>A</a:t>
            </a:r>
            <a:r>
              <a:rPr lang="en-US" dirty="0" smtClean="0"/>
              <a:t>dd it to your local queue</a:t>
            </a:r>
          </a:p>
          <a:p>
            <a:pPr marL="971550" lvl="1" indent="-514350">
              <a:buFont typeface="+mj-lt"/>
              <a:buAutoNum type="alphaLcParenR"/>
            </a:pPr>
            <a:r>
              <a:rPr lang="en-US" dirty="0" smtClean="0"/>
              <a:t>Broadcast an </a:t>
            </a:r>
            <a:r>
              <a:rPr lang="en-US" b="1" i="1" dirty="0" smtClean="0">
                <a:solidFill>
                  <a:schemeClr val="accent6">
                    <a:lumMod val="75000"/>
                  </a:schemeClr>
                </a:solidFill>
              </a:rPr>
              <a:t>acknowledgement message</a:t>
            </a:r>
            <a:r>
              <a:rPr lang="en-US" dirty="0" smtClean="0">
                <a:solidFill>
                  <a:schemeClr val="accent6">
                    <a:lumMod val="75000"/>
                  </a:schemeClr>
                </a:solidFill>
              </a:rPr>
              <a:t> </a:t>
            </a:r>
            <a:r>
              <a:rPr lang="en-US" dirty="0" smtClean="0"/>
              <a:t>to every process (including yourself) </a:t>
            </a:r>
            <a:r>
              <a:rPr lang="en-US" b="1" dirty="0" smtClean="0">
                <a:solidFill>
                  <a:schemeClr val="accent3">
                    <a:lumMod val="50000"/>
                  </a:schemeClr>
                </a:solidFill>
              </a:rPr>
              <a:t>only</a:t>
            </a:r>
            <a:r>
              <a:rPr lang="en-US" dirty="0" smtClean="0">
                <a:solidFill>
                  <a:schemeClr val="accent3">
                    <a:lumMod val="50000"/>
                  </a:schemeClr>
                </a:solidFill>
              </a:rPr>
              <a:t> </a:t>
            </a:r>
            <a:r>
              <a:rPr lang="en-US" b="1" dirty="0" smtClean="0">
                <a:solidFill>
                  <a:schemeClr val="accent3">
                    <a:lumMod val="50000"/>
                  </a:schemeClr>
                </a:solidFill>
              </a:rPr>
              <a:t>from head of queue</a:t>
            </a:r>
          </a:p>
          <a:p>
            <a:pPr marL="971550" lvl="1" indent="-514350">
              <a:buFont typeface="+mj-lt"/>
              <a:buAutoNum type="alphaLcParenR"/>
            </a:pPr>
            <a:endParaRPr lang="en-US" dirty="0"/>
          </a:p>
          <a:p>
            <a:pPr marL="571500" indent="-514350">
              <a:buFont typeface="+mj-lt"/>
              <a:buAutoNum type="arabicPeriod"/>
            </a:pPr>
            <a:r>
              <a:rPr lang="en-US" dirty="0" smtClean="0"/>
              <a:t>When you </a:t>
            </a:r>
            <a:r>
              <a:rPr lang="en-US" b="1" dirty="0" smtClean="0"/>
              <a:t>receive</a:t>
            </a:r>
            <a:r>
              <a:rPr lang="en-US" dirty="0" smtClean="0"/>
              <a:t> an </a:t>
            </a:r>
            <a:r>
              <a:rPr lang="en-US" b="1" dirty="0" smtClean="0"/>
              <a:t>acknowledgement:</a:t>
            </a:r>
          </a:p>
          <a:p>
            <a:pPr lvl="1"/>
            <a:r>
              <a:rPr lang="en-US" spc="-150" dirty="0" smtClean="0"/>
              <a:t>Mark corresponding event </a:t>
            </a:r>
            <a:r>
              <a:rPr lang="en-US" b="1" i="1" spc="-150" dirty="0" smtClean="0">
                <a:solidFill>
                  <a:schemeClr val="accent6">
                    <a:lumMod val="75000"/>
                  </a:schemeClr>
                </a:solidFill>
              </a:rPr>
              <a:t>acknowledged</a:t>
            </a:r>
            <a:r>
              <a:rPr lang="en-US" spc="-150" dirty="0" smtClean="0">
                <a:solidFill>
                  <a:schemeClr val="accent6">
                    <a:lumMod val="75000"/>
                  </a:schemeClr>
                </a:solidFill>
              </a:rPr>
              <a:t> </a:t>
            </a:r>
            <a:r>
              <a:rPr lang="en-US" spc="-150" dirty="0" smtClean="0"/>
              <a:t>in your queue</a:t>
            </a:r>
          </a:p>
          <a:p>
            <a:pPr marL="571500" indent="-514350">
              <a:buFont typeface="+mj-lt"/>
              <a:buAutoNum type="arabicPeriod"/>
            </a:pPr>
            <a:endParaRPr lang="en-US" dirty="0"/>
          </a:p>
          <a:p>
            <a:pPr marL="571500" indent="-514350">
              <a:buFont typeface="+mj-lt"/>
              <a:buAutoNum type="arabicPeriod"/>
            </a:pPr>
            <a:r>
              <a:rPr lang="en-US" b="1" dirty="0" smtClean="0">
                <a:solidFill>
                  <a:schemeClr val="accent6">
                    <a:lumMod val="75000"/>
                  </a:schemeClr>
                </a:solidFill>
              </a:rPr>
              <a:t>Remove and process </a:t>
            </a:r>
            <a:r>
              <a:rPr lang="en-US" dirty="0" smtClean="0"/>
              <a:t>events </a:t>
            </a:r>
            <a:r>
              <a:rPr lang="en-US" b="1" u="sng" dirty="0" smtClean="0"/>
              <a:t>everyone</a:t>
            </a:r>
            <a:r>
              <a:rPr lang="en-US" dirty="0" smtClean="0"/>
              <a:t> has ack’ed from </a:t>
            </a:r>
            <a:r>
              <a:rPr lang="en-US" b="1" u="sng" dirty="0" smtClean="0"/>
              <a:t>head</a:t>
            </a:r>
            <a:r>
              <a:rPr lang="en-US" dirty="0" smtClean="0"/>
              <a:t> of queue</a:t>
            </a:r>
            <a:endParaRPr lang="en-US" dirty="0"/>
          </a:p>
        </p:txBody>
      </p:sp>
      <p:sp>
        <p:nvSpPr>
          <p:cNvPr id="4" name="Title 3"/>
          <p:cNvSpPr>
            <a:spLocks noGrp="1"/>
          </p:cNvSpPr>
          <p:nvPr>
            <p:ph type="title"/>
          </p:nvPr>
        </p:nvSpPr>
        <p:spPr/>
        <p:txBody>
          <a:bodyPr/>
          <a:lstStyle/>
          <a:p>
            <a:r>
              <a:rPr lang="en-US" dirty="0" smtClean="0"/>
              <a:t>Totally-Ordered Multicast</a:t>
            </a:r>
            <a:r>
              <a:rPr lang="en-US" dirty="0"/>
              <a:t> </a:t>
            </a:r>
            <a:r>
              <a:rPr lang="en-US" baseline="30000" dirty="0" smtClean="0">
                <a:solidFill>
                  <a:schemeClr val="accent3">
                    <a:lumMod val="50000"/>
                  </a:schemeClr>
                </a:solidFill>
              </a:rPr>
              <a:t>(Correct version)</a:t>
            </a:r>
            <a:endParaRPr lang="en-US" baseline="30000" dirty="0">
              <a:solidFill>
                <a:schemeClr val="accent3">
                  <a:lumMod val="50000"/>
                </a:schemeClr>
              </a:solidFill>
            </a:endParaRPr>
          </a:p>
        </p:txBody>
      </p:sp>
      <p:sp>
        <p:nvSpPr>
          <p:cNvPr id="5" name="Right Arrow 4"/>
          <p:cNvSpPr/>
          <p:nvPr/>
        </p:nvSpPr>
        <p:spPr>
          <a:xfrm rot="18900000">
            <a:off x="4999334" y="4052194"/>
            <a:ext cx="382172" cy="309489"/>
          </a:xfrm>
          <a:prstGeom prst="rightArrow">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6" name="Slide Number Placeholder 5"/>
          <p:cNvSpPr>
            <a:spLocks noGrp="1"/>
          </p:cNvSpPr>
          <p:nvPr>
            <p:ph type="sldNum" sz="quarter" idx="12"/>
          </p:nvPr>
        </p:nvSpPr>
        <p:spPr/>
        <p:txBody>
          <a:bodyPr/>
          <a:lstStyle/>
          <a:p>
            <a:pPr>
              <a:defRPr/>
            </a:pPr>
            <a:fld id="{729111C5-E04E-4942-8174-12BB645D56A6}" type="slidenum">
              <a:rPr lang="en-US" smtClean="0"/>
              <a:pPr>
                <a:defRPr/>
              </a:pPr>
              <a:t>43</a:t>
            </a:fld>
            <a:endParaRPr lang="en-US"/>
          </a:p>
        </p:txBody>
      </p:sp>
    </p:spTree>
    <p:extLst>
      <p:ext uri="{BB962C8B-B14F-4D97-AF65-F5344CB8AC3E}">
        <p14:creationId xmlns:p14="http://schemas.microsoft.com/office/powerpoint/2010/main" val="1602460574"/>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3">
            <a:alphaModFix amt="35000"/>
          </a:blip>
          <a:srcRect t="24866"/>
          <a:stretch/>
        </p:blipFill>
        <p:spPr>
          <a:xfrm>
            <a:off x="2446519" y="2270583"/>
            <a:ext cx="4610100" cy="2148151"/>
          </a:xfrm>
          <a:prstGeom prst="rect">
            <a:avLst/>
          </a:prstGeom>
        </p:spPr>
      </p:pic>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44</a:t>
            </a:fld>
            <a:endParaRPr lang="en-US"/>
          </a:p>
        </p:txBody>
      </p:sp>
      <p:sp>
        <p:nvSpPr>
          <p:cNvPr id="5" name="Title 4"/>
          <p:cNvSpPr>
            <a:spLocks noGrp="1"/>
          </p:cNvSpPr>
          <p:nvPr>
            <p:ph type="title"/>
          </p:nvPr>
        </p:nvSpPr>
        <p:spPr/>
        <p:txBody>
          <a:bodyPr/>
          <a:lstStyle/>
          <a:p>
            <a:r>
              <a:rPr lang="en-US" sz="3300" spc="-150" dirty="0" smtClean="0"/>
              <a:t>Totally-Ordered Multicast </a:t>
            </a:r>
            <a:r>
              <a:rPr lang="en-US" sz="3300" spc="-150" baseline="30000" dirty="0" smtClean="0">
                <a:solidFill>
                  <a:schemeClr val="accent3">
                    <a:lumMod val="50000"/>
                  </a:schemeClr>
                </a:solidFill>
              </a:rPr>
              <a:t>(Correct version)</a:t>
            </a:r>
            <a:endParaRPr lang="en-US" sz="3300" spc="-150" baseline="30000" dirty="0">
              <a:solidFill>
                <a:schemeClr val="accent3">
                  <a:lumMod val="50000"/>
                </a:schemeClr>
              </a:solidFill>
            </a:endParaRPr>
          </a:p>
        </p:txBody>
      </p:sp>
      <p:sp>
        <p:nvSpPr>
          <p:cNvPr id="13" name="Can 12"/>
          <p:cNvSpPr/>
          <p:nvPr/>
        </p:nvSpPr>
        <p:spPr>
          <a:xfrm>
            <a:off x="2331181" y="2613720"/>
            <a:ext cx="477288" cy="522315"/>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mtClean="0">
                <a:solidFill>
                  <a:schemeClr val="tx1"/>
                </a:solidFill>
              </a:rPr>
              <a:t>P1</a:t>
            </a:r>
            <a:endParaRPr lang="en-US" dirty="0">
              <a:solidFill>
                <a:schemeClr val="tx1"/>
              </a:solidFill>
            </a:endParaRPr>
          </a:p>
        </p:txBody>
      </p:sp>
      <p:sp>
        <p:nvSpPr>
          <p:cNvPr id="14" name="Can 13"/>
          <p:cNvSpPr/>
          <p:nvPr/>
        </p:nvSpPr>
        <p:spPr>
          <a:xfrm>
            <a:off x="6437699" y="2464705"/>
            <a:ext cx="479259" cy="524472"/>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dirty="0" smtClean="0">
                <a:solidFill>
                  <a:schemeClr val="tx1"/>
                </a:solidFill>
                <a:latin typeface="+mn-lt"/>
              </a:rPr>
              <a:t>P2</a:t>
            </a:r>
            <a:endParaRPr lang="en-US" dirty="0">
              <a:solidFill>
                <a:schemeClr val="tx1"/>
              </a:solidFill>
              <a:latin typeface="+mn-lt"/>
            </a:endParaRPr>
          </a:p>
        </p:txBody>
      </p:sp>
      <p:cxnSp>
        <p:nvCxnSpPr>
          <p:cNvPr id="25" name="Straight Connector 24"/>
          <p:cNvCxnSpPr/>
          <p:nvPr/>
        </p:nvCxnSpPr>
        <p:spPr>
          <a:xfrm>
            <a:off x="2567039" y="3136035"/>
            <a:ext cx="0" cy="354917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27" name="Straight Connector 26"/>
          <p:cNvCxnSpPr/>
          <p:nvPr/>
        </p:nvCxnSpPr>
        <p:spPr>
          <a:xfrm flipH="1">
            <a:off x="6672982" y="2989177"/>
            <a:ext cx="4346" cy="3668953"/>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30" name="Oval 29"/>
          <p:cNvSpPr/>
          <p:nvPr/>
        </p:nvSpPr>
        <p:spPr>
          <a:xfrm>
            <a:off x="2506443" y="325437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33" name="Straight Arrow Connector 32"/>
          <p:cNvCxnSpPr>
            <a:stCxn id="30" idx="6"/>
            <a:endCxn id="34" idx="2"/>
          </p:cNvCxnSpPr>
          <p:nvPr/>
        </p:nvCxnSpPr>
        <p:spPr>
          <a:xfrm>
            <a:off x="2643963" y="3323131"/>
            <a:ext cx="3972775" cy="1391640"/>
          </a:xfrm>
          <a:prstGeom prst="curvedConnector3">
            <a:avLst>
              <a:gd name="adj1" fmla="val 50000"/>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sp>
        <p:nvSpPr>
          <p:cNvPr id="34" name="Oval 33"/>
          <p:cNvSpPr/>
          <p:nvPr/>
        </p:nvSpPr>
        <p:spPr>
          <a:xfrm>
            <a:off x="6616738" y="464601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grpSp>
        <p:nvGrpSpPr>
          <p:cNvPr id="12" name="Group 11"/>
          <p:cNvGrpSpPr/>
          <p:nvPr/>
        </p:nvGrpSpPr>
        <p:grpSpPr>
          <a:xfrm>
            <a:off x="3085720" y="2690164"/>
            <a:ext cx="1097084" cy="611842"/>
            <a:chOff x="6067924" y="2616275"/>
            <a:chExt cx="1097084" cy="611842"/>
          </a:xfrm>
        </p:grpSpPr>
        <p:sp>
          <p:nvSpPr>
            <p:cNvPr id="17" name="Document 16"/>
            <p:cNvSpPr/>
            <p:nvPr/>
          </p:nvSpPr>
          <p:spPr>
            <a:xfrm>
              <a:off x="6067924" y="280551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19" name="Rounded Rectangular Callout 18"/>
            <p:cNvSpPr/>
            <p:nvPr/>
          </p:nvSpPr>
          <p:spPr>
            <a:xfrm>
              <a:off x="6641740" y="2616275"/>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cxnSp>
        <p:nvCxnSpPr>
          <p:cNvPr id="24" name="Straight Connector 23"/>
          <p:cNvCxnSpPr/>
          <p:nvPr/>
        </p:nvCxnSpPr>
        <p:spPr>
          <a:xfrm flipV="1">
            <a:off x="5301742" y="1732917"/>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28" name="Straight Connector 27"/>
          <p:cNvCxnSpPr/>
          <p:nvPr/>
        </p:nvCxnSpPr>
        <p:spPr>
          <a:xfrm flipV="1">
            <a:off x="5297989" y="2162906"/>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29" name="Straight Connector 28"/>
          <p:cNvCxnSpPr/>
          <p:nvPr/>
        </p:nvCxnSpPr>
        <p:spPr>
          <a:xfrm flipV="1">
            <a:off x="2300501" y="1735078"/>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31" name="Straight Connector 30"/>
          <p:cNvCxnSpPr/>
          <p:nvPr/>
        </p:nvCxnSpPr>
        <p:spPr>
          <a:xfrm flipV="1">
            <a:off x="2296748" y="2165067"/>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grpSp>
        <p:nvGrpSpPr>
          <p:cNvPr id="54" name="Group 53"/>
          <p:cNvGrpSpPr/>
          <p:nvPr/>
        </p:nvGrpSpPr>
        <p:grpSpPr>
          <a:xfrm>
            <a:off x="2955187" y="1487280"/>
            <a:ext cx="1085035" cy="674158"/>
            <a:chOff x="4829124" y="1387776"/>
            <a:chExt cx="1085035" cy="674158"/>
          </a:xfrm>
        </p:grpSpPr>
        <p:sp>
          <p:nvSpPr>
            <p:cNvPr id="32" name="Document 31"/>
            <p:cNvSpPr/>
            <p:nvPr/>
          </p:nvSpPr>
          <p:spPr>
            <a:xfrm>
              <a:off x="4829124" y="1639330"/>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35" name="Rounded Rectangular Callout 34"/>
            <p:cNvSpPr/>
            <p:nvPr/>
          </p:nvSpPr>
          <p:spPr>
            <a:xfrm>
              <a:off x="5390891" y="1387776"/>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grpSp>
        <p:nvGrpSpPr>
          <p:cNvPr id="53" name="Group 52"/>
          <p:cNvGrpSpPr/>
          <p:nvPr/>
        </p:nvGrpSpPr>
        <p:grpSpPr>
          <a:xfrm>
            <a:off x="2326030" y="1489740"/>
            <a:ext cx="1076107" cy="675327"/>
            <a:chOff x="4233795" y="1384810"/>
            <a:chExt cx="1076107" cy="675327"/>
          </a:xfrm>
        </p:grpSpPr>
        <p:sp>
          <p:nvSpPr>
            <p:cNvPr id="36" name="Document 35"/>
            <p:cNvSpPr/>
            <p:nvPr/>
          </p:nvSpPr>
          <p:spPr>
            <a:xfrm>
              <a:off x="4233795" y="163753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37" name="Rounded Rectangular Callout 36"/>
            <p:cNvSpPr/>
            <p:nvPr/>
          </p:nvSpPr>
          <p:spPr>
            <a:xfrm>
              <a:off x="4786634" y="1384810"/>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sp>
        <p:nvSpPr>
          <p:cNvPr id="38" name="Oval 37"/>
          <p:cNvSpPr/>
          <p:nvPr/>
        </p:nvSpPr>
        <p:spPr>
          <a:xfrm>
            <a:off x="6612385" y="3260883"/>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40" name="Oval 39"/>
          <p:cNvSpPr/>
          <p:nvPr/>
        </p:nvSpPr>
        <p:spPr>
          <a:xfrm>
            <a:off x="2512699" y="345824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41" name="Straight Arrow Connector 40"/>
          <p:cNvCxnSpPr>
            <a:stCxn id="38" idx="2"/>
            <a:endCxn id="40" idx="6"/>
          </p:cNvCxnSpPr>
          <p:nvPr/>
        </p:nvCxnSpPr>
        <p:spPr>
          <a:xfrm flipH="1">
            <a:off x="2650219" y="3329643"/>
            <a:ext cx="3962166" cy="197365"/>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nvGrpSpPr>
          <p:cNvPr id="26" name="Group 25"/>
          <p:cNvGrpSpPr/>
          <p:nvPr/>
        </p:nvGrpSpPr>
        <p:grpSpPr>
          <a:xfrm>
            <a:off x="4467014" y="2700572"/>
            <a:ext cx="1098581" cy="674158"/>
            <a:chOff x="7251414" y="2534353"/>
            <a:chExt cx="1098581" cy="674158"/>
          </a:xfrm>
        </p:grpSpPr>
        <p:sp>
          <p:nvSpPr>
            <p:cNvPr id="42" name="Document 41"/>
            <p:cNvSpPr/>
            <p:nvPr/>
          </p:nvSpPr>
          <p:spPr>
            <a:xfrm>
              <a:off x="7251414" y="2785907"/>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44" name="Rounded Rectangular Callout 43"/>
            <p:cNvSpPr/>
            <p:nvPr/>
          </p:nvSpPr>
          <p:spPr>
            <a:xfrm>
              <a:off x="7826727" y="2534353"/>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sp>
        <p:nvSpPr>
          <p:cNvPr id="57" name="Oval 56"/>
          <p:cNvSpPr/>
          <p:nvPr/>
        </p:nvSpPr>
        <p:spPr>
          <a:xfrm>
            <a:off x="6609110" y="5741102"/>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58" name="Straight Arrow Connector 57"/>
          <p:cNvCxnSpPr/>
          <p:nvPr/>
        </p:nvCxnSpPr>
        <p:spPr>
          <a:xfrm>
            <a:off x="2641182" y="5588502"/>
            <a:ext cx="3966513" cy="208389"/>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nvGrpSpPr>
          <p:cNvPr id="78" name="Group 77"/>
          <p:cNvGrpSpPr/>
          <p:nvPr/>
        </p:nvGrpSpPr>
        <p:grpSpPr>
          <a:xfrm>
            <a:off x="4290392" y="5222686"/>
            <a:ext cx="939010" cy="423104"/>
            <a:chOff x="5662125" y="3608674"/>
            <a:chExt cx="939010" cy="423104"/>
          </a:xfrm>
        </p:grpSpPr>
        <p:sp>
          <p:nvSpPr>
            <p:cNvPr id="65" name="Document 64"/>
            <p:cNvSpPr/>
            <p:nvPr/>
          </p:nvSpPr>
          <p:spPr>
            <a:xfrm>
              <a:off x="6219580" y="3609174"/>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67" name="TextBox 66"/>
            <p:cNvSpPr txBox="1"/>
            <p:nvPr/>
          </p:nvSpPr>
          <p:spPr>
            <a:xfrm>
              <a:off x="5662125" y="3608674"/>
              <a:ext cx="499785" cy="400110"/>
            </a:xfrm>
            <a:prstGeom prst="rect">
              <a:avLst/>
            </a:prstGeom>
            <a:solidFill>
              <a:srgbClr val="0070C0"/>
            </a:solidFill>
          </p:spPr>
          <p:txBody>
            <a:bodyPr wrap="square" lIns="0" rIns="0" rtlCol="0">
              <a:spAutoFit/>
            </a:bodyPr>
            <a:lstStyle/>
            <a:p>
              <a:r>
                <a:rPr lang="en-US" smtClean="0">
                  <a:solidFill>
                    <a:schemeClr val="bg1"/>
                  </a:solidFill>
                  <a:latin typeface="Arial" charset="0"/>
                  <a:ea typeface="Arial" charset="0"/>
                  <a:cs typeface="Arial" charset="0"/>
                </a:rPr>
                <a:t>ack</a:t>
              </a:r>
              <a:endParaRPr lang="en-US" dirty="0" smtClean="0">
                <a:solidFill>
                  <a:schemeClr val="bg1"/>
                </a:solidFill>
                <a:latin typeface="Arial" charset="0"/>
                <a:ea typeface="Arial" charset="0"/>
                <a:cs typeface="Arial" charset="0"/>
              </a:endParaRPr>
            </a:p>
          </p:txBody>
        </p:sp>
      </p:grpSp>
      <p:cxnSp>
        <p:nvCxnSpPr>
          <p:cNvPr id="70" name="Straight Arrow Connector 69"/>
          <p:cNvCxnSpPr>
            <a:stCxn id="34" idx="2"/>
            <a:endCxn id="71" idx="6"/>
          </p:cNvCxnSpPr>
          <p:nvPr/>
        </p:nvCxnSpPr>
        <p:spPr>
          <a:xfrm flipH="1">
            <a:off x="2632141" y="4714771"/>
            <a:ext cx="3984597" cy="220881"/>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sp>
        <p:nvSpPr>
          <p:cNvPr id="71" name="Oval 70"/>
          <p:cNvSpPr/>
          <p:nvPr/>
        </p:nvSpPr>
        <p:spPr>
          <a:xfrm>
            <a:off x="2494621" y="4866892"/>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grpSp>
        <p:nvGrpSpPr>
          <p:cNvPr id="77" name="Group 76"/>
          <p:cNvGrpSpPr/>
          <p:nvPr/>
        </p:nvGrpSpPr>
        <p:grpSpPr>
          <a:xfrm>
            <a:off x="3196086" y="4380001"/>
            <a:ext cx="941936" cy="422604"/>
            <a:chOff x="6101350" y="4491591"/>
            <a:chExt cx="941936" cy="422604"/>
          </a:xfrm>
        </p:grpSpPr>
        <p:sp>
          <p:nvSpPr>
            <p:cNvPr id="74" name="TextBox 73"/>
            <p:cNvSpPr txBox="1"/>
            <p:nvPr/>
          </p:nvSpPr>
          <p:spPr>
            <a:xfrm>
              <a:off x="6101350" y="4495035"/>
              <a:ext cx="499785" cy="400110"/>
            </a:xfrm>
            <a:prstGeom prst="rect">
              <a:avLst/>
            </a:prstGeom>
            <a:solidFill>
              <a:srgbClr val="0070C0"/>
            </a:solidFill>
          </p:spPr>
          <p:txBody>
            <a:bodyPr wrap="square" lIns="0" rIns="0" rtlCol="0">
              <a:spAutoFit/>
            </a:bodyPr>
            <a:lstStyle/>
            <a:p>
              <a:r>
                <a:rPr lang="en-US" smtClean="0">
                  <a:solidFill>
                    <a:schemeClr val="bg1"/>
                  </a:solidFill>
                  <a:latin typeface="Arial" charset="0"/>
                  <a:ea typeface="Arial" charset="0"/>
                  <a:cs typeface="Arial" charset="0"/>
                </a:rPr>
                <a:t>ack</a:t>
              </a:r>
              <a:endParaRPr lang="en-US" dirty="0" smtClean="0">
                <a:solidFill>
                  <a:schemeClr val="bg1"/>
                </a:solidFill>
                <a:latin typeface="Arial" charset="0"/>
                <a:ea typeface="Arial" charset="0"/>
                <a:cs typeface="Arial" charset="0"/>
              </a:endParaRPr>
            </a:p>
          </p:txBody>
        </p:sp>
        <p:sp>
          <p:nvSpPr>
            <p:cNvPr id="76" name="Document 75"/>
            <p:cNvSpPr/>
            <p:nvPr/>
          </p:nvSpPr>
          <p:spPr>
            <a:xfrm>
              <a:off x="6661731" y="4491591"/>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grpSp>
      <p:grpSp>
        <p:nvGrpSpPr>
          <p:cNvPr id="56" name="Group 55"/>
          <p:cNvGrpSpPr/>
          <p:nvPr/>
        </p:nvGrpSpPr>
        <p:grpSpPr>
          <a:xfrm>
            <a:off x="5384268" y="1494869"/>
            <a:ext cx="1085035" cy="674158"/>
            <a:chOff x="7830365" y="1385615"/>
            <a:chExt cx="1085035" cy="674158"/>
          </a:xfrm>
        </p:grpSpPr>
        <p:sp>
          <p:nvSpPr>
            <p:cNvPr id="21" name="Document 20"/>
            <p:cNvSpPr/>
            <p:nvPr/>
          </p:nvSpPr>
          <p:spPr>
            <a:xfrm>
              <a:off x="7830365" y="1637169"/>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23" name="Rounded Rectangular Callout 22"/>
            <p:cNvSpPr/>
            <p:nvPr/>
          </p:nvSpPr>
          <p:spPr>
            <a:xfrm>
              <a:off x="8392132" y="1385615"/>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sp>
        <p:nvSpPr>
          <p:cNvPr id="86" name="Document 85"/>
          <p:cNvSpPr/>
          <p:nvPr/>
        </p:nvSpPr>
        <p:spPr>
          <a:xfrm>
            <a:off x="2372604" y="5145367"/>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87" name="Document 86"/>
          <p:cNvSpPr/>
          <p:nvPr/>
        </p:nvSpPr>
        <p:spPr>
          <a:xfrm>
            <a:off x="2382651" y="5668995"/>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88" name="Document 87"/>
          <p:cNvSpPr/>
          <p:nvPr/>
        </p:nvSpPr>
        <p:spPr>
          <a:xfrm>
            <a:off x="6482204" y="5932823"/>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93" name="Document 92"/>
          <p:cNvSpPr/>
          <p:nvPr/>
        </p:nvSpPr>
        <p:spPr>
          <a:xfrm>
            <a:off x="6501684" y="4857369"/>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95" name="TextBox 94"/>
          <p:cNvSpPr txBox="1"/>
          <p:nvPr/>
        </p:nvSpPr>
        <p:spPr>
          <a:xfrm>
            <a:off x="2535037" y="1977591"/>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6" name="TextBox 95"/>
          <p:cNvSpPr txBox="1"/>
          <p:nvPr/>
        </p:nvSpPr>
        <p:spPr>
          <a:xfrm>
            <a:off x="2526114" y="1979579"/>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8" name="TextBox 97"/>
          <p:cNvSpPr txBox="1"/>
          <p:nvPr/>
        </p:nvSpPr>
        <p:spPr>
          <a:xfrm>
            <a:off x="5602407" y="1984832"/>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59" name="Rectangle 58"/>
          <p:cNvSpPr/>
          <p:nvPr/>
        </p:nvSpPr>
        <p:spPr>
          <a:xfrm>
            <a:off x="2837333" y="6161712"/>
            <a:ext cx="3663429" cy="400110"/>
          </a:xfrm>
          <a:prstGeom prst="rect">
            <a:avLst/>
          </a:prstGeom>
        </p:spPr>
        <p:txBody>
          <a:bodyPr wrap="square">
            <a:spAutoFit/>
          </a:bodyPr>
          <a:lstStyle/>
          <a:p>
            <a:r>
              <a:rPr lang="en-US" b="0" spc="-150" dirty="0" smtClean="0">
                <a:latin typeface="Arial" charset="0"/>
                <a:ea typeface="Arial" charset="0"/>
                <a:cs typeface="Arial" charset="0"/>
              </a:rPr>
              <a:t>(</a:t>
            </a:r>
            <a:r>
              <a:rPr lang="en-US" b="0" spc="-150" dirty="0" err="1" smtClean="0">
                <a:latin typeface="Arial" charset="0"/>
                <a:ea typeface="Arial" charset="0"/>
                <a:cs typeface="Arial" charset="0"/>
              </a:rPr>
              <a:t>Ack’s</a:t>
            </a:r>
            <a:r>
              <a:rPr lang="en-US" b="0" spc="-150" dirty="0" smtClean="0">
                <a:latin typeface="Arial" charset="0"/>
                <a:ea typeface="Arial" charset="0"/>
                <a:cs typeface="Arial" charset="0"/>
              </a:rPr>
              <a:t> </a:t>
            </a:r>
            <a:r>
              <a:rPr lang="en-US" b="0" spc="-150" dirty="0">
                <a:latin typeface="Arial" charset="0"/>
                <a:ea typeface="Arial" charset="0"/>
                <a:cs typeface="Arial" charset="0"/>
              </a:rPr>
              <a:t>to self not shown </a:t>
            </a:r>
            <a:r>
              <a:rPr lang="en-US" b="0" spc="-150" dirty="0" smtClean="0">
                <a:latin typeface="Arial" charset="0"/>
                <a:ea typeface="Arial" charset="0"/>
                <a:cs typeface="Arial" charset="0"/>
              </a:rPr>
              <a:t>here)</a:t>
            </a:r>
            <a:endParaRPr lang="en-US" b="0" spc="-150" dirty="0">
              <a:latin typeface="Arial" charset="0"/>
              <a:ea typeface="Arial" charset="0"/>
              <a:cs typeface="Arial" charset="0"/>
            </a:endParaRPr>
          </a:p>
        </p:txBody>
      </p:sp>
      <p:grpSp>
        <p:nvGrpSpPr>
          <p:cNvPr id="79" name="Group 78"/>
          <p:cNvGrpSpPr/>
          <p:nvPr/>
        </p:nvGrpSpPr>
        <p:grpSpPr>
          <a:xfrm>
            <a:off x="5373947" y="1489084"/>
            <a:ext cx="1076107" cy="675327"/>
            <a:chOff x="4233795" y="1384810"/>
            <a:chExt cx="1076107" cy="675327"/>
          </a:xfrm>
        </p:grpSpPr>
        <p:sp>
          <p:nvSpPr>
            <p:cNvPr id="80" name="Document 79"/>
            <p:cNvSpPr/>
            <p:nvPr/>
          </p:nvSpPr>
          <p:spPr>
            <a:xfrm>
              <a:off x="4233795" y="163753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81" name="Rounded Rectangular Callout 80"/>
            <p:cNvSpPr/>
            <p:nvPr/>
          </p:nvSpPr>
          <p:spPr>
            <a:xfrm>
              <a:off x="4786634" y="1384810"/>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sp>
        <p:nvSpPr>
          <p:cNvPr id="97" name="TextBox 96"/>
          <p:cNvSpPr txBox="1"/>
          <p:nvPr/>
        </p:nvSpPr>
        <p:spPr>
          <a:xfrm>
            <a:off x="5603162" y="1956403"/>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Tree>
    <p:extLst>
      <p:ext uri="{BB962C8B-B14F-4D97-AF65-F5344CB8AC3E}">
        <p14:creationId xmlns:p14="http://schemas.microsoft.com/office/powerpoint/2010/main" val="20452542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6"/>
                                        </p:tgtEl>
                                        <p:attrNameLst>
                                          <p:attrName>style.visibility</p:attrName>
                                        </p:attrNameLst>
                                      </p:cBhvr>
                                      <p:to>
                                        <p:strVal val="visible"/>
                                      </p:to>
                                    </p:set>
                                  </p:childTnLst>
                                </p:cTn>
                              </p:par>
                              <p:par>
                                <p:cTn id="17" presetID="22" presetClass="entr" presetSubtype="8" fill="hold" nodeType="withEffect">
                                  <p:stCondLst>
                                    <p:cond delay="0"/>
                                  </p:stCondLst>
                                  <p:childTnLst>
                                    <p:set>
                                      <p:cBhvr>
                                        <p:cTn id="18" dur="1" fill="hold">
                                          <p:stCondLst>
                                            <p:cond delay="0"/>
                                          </p:stCondLst>
                                        </p:cTn>
                                        <p:tgtEl>
                                          <p:spTgt spid="33"/>
                                        </p:tgtEl>
                                        <p:attrNameLst>
                                          <p:attrName>style.visibility</p:attrName>
                                        </p:attrNameLst>
                                      </p:cBhvr>
                                      <p:to>
                                        <p:strVal val="visible"/>
                                      </p:to>
                                    </p:set>
                                    <p:animEffect transition="in" filter="wipe(left)">
                                      <p:cBhvr>
                                        <p:cTn id="19" dur="500"/>
                                        <p:tgtEl>
                                          <p:spTgt spid="33"/>
                                        </p:tgtEl>
                                      </p:cBhvr>
                                    </p:animEffect>
                                  </p:childTnLst>
                                </p:cTn>
                              </p:par>
                              <p:par>
                                <p:cTn id="20" presetID="22" presetClass="entr" presetSubtype="2" fill="hold" nodeType="withEffect">
                                  <p:stCondLst>
                                    <p:cond delay="0"/>
                                  </p:stCondLst>
                                  <p:childTnLst>
                                    <p:set>
                                      <p:cBhvr>
                                        <p:cTn id="21" dur="1" fill="hold">
                                          <p:stCondLst>
                                            <p:cond delay="0"/>
                                          </p:stCondLst>
                                        </p:cTn>
                                        <p:tgtEl>
                                          <p:spTgt spid="41"/>
                                        </p:tgtEl>
                                        <p:attrNameLst>
                                          <p:attrName>style.visibility</p:attrName>
                                        </p:attrNameLst>
                                      </p:cBhvr>
                                      <p:to>
                                        <p:strVal val="visible"/>
                                      </p:to>
                                    </p:set>
                                    <p:animEffect transition="in" filter="wipe(right)">
                                      <p:cBhvr>
                                        <p:cTn id="22" dur="500"/>
                                        <p:tgtEl>
                                          <p:spTgt spid="41"/>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0"/>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5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4"/>
                                        </p:tgtEl>
                                        <p:attrNameLst>
                                          <p:attrName>style.visibility</p:attrName>
                                        </p:attrNameLst>
                                      </p:cBhvr>
                                      <p:to>
                                        <p:strVal val="visible"/>
                                      </p:to>
                                    </p:set>
                                  </p:childTnLst>
                                </p:cTn>
                              </p:par>
                              <p:par>
                                <p:cTn id="33" presetID="0" presetClass="path" presetSubtype="0" fill="hold" nodeType="withEffect">
                                  <p:stCondLst>
                                    <p:cond delay="0"/>
                                  </p:stCondLst>
                                  <p:childTnLst>
                                    <p:animMotion origin="layout" path="M 1.11111E-6 -1.85185E-6 L 0.05799 -0.00046 " pathEditMode="relative" rAng="0" ptsTypes="AA">
                                      <p:cBhvr>
                                        <p:cTn id="34" dur="1000" fill="hold"/>
                                        <p:tgtEl>
                                          <p:spTgt spid="56"/>
                                        </p:tgtEl>
                                        <p:attrNameLst>
                                          <p:attrName>ppt_x</p:attrName>
                                          <p:attrName>ppt_y</p:attrName>
                                        </p:attrNameLst>
                                      </p:cBhvr>
                                      <p:rCtr x="2899" y="-23"/>
                                    </p:animMotion>
                                  </p:childTnLst>
                                </p:cTn>
                              </p:par>
                            </p:childTnLst>
                          </p:cTn>
                        </p:par>
                        <p:par>
                          <p:cTn id="35" fill="hold">
                            <p:stCondLst>
                              <p:cond delay="1000"/>
                            </p:stCondLst>
                            <p:childTnLst>
                              <p:par>
                                <p:cTn id="36" presetID="1" presetClass="entr" presetSubtype="0" fill="hold" nodeType="afterEffect">
                                  <p:stCondLst>
                                    <p:cond delay="0"/>
                                  </p:stCondLst>
                                  <p:childTnLst>
                                    <p:set>
                                      <p:cBhvr>
                                        <p:cTn id="37" dur="1" fill="hold">
                                          <p:stCondLst>
                                            <p:cond delay="0"/>
                                          </p:stCondLst>
                                        </p:cTn>
                                        <p:tgtEl>
                                          <p:spTgt spid="79"/>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70"/>
                                        </p:tgtEl>
                                        <p:attrNameLst>
                                          <p:attrName>style.visibility</p:attrName>
                                        </p:attrNameLst>
                                      </p:cBhvr>
                                      <p:to>
                                        <p:strVal val="visible"/>
                                      </p:to>
                                    </p:set>
                                  </p:childTnLst>
                                </p:cTn>
                              </p:par>
                              <p:par>
                                <p:cTn id="40" presetID="1" presetClass="entr" presetSubtype="0" fill="hold" nodeType="withEffect">
                                  <p:stCondLst>
                                    <p:cond delay="0"/>
                                  </p:stCondLst>
                                  <p:childTnLst>
                                    <p:set>
                                      <p:cBhvr>
                                        <p:cTn id="41" dur="1" fill="hold">
                                          <p:stCondLst>
                                            <p:cond delay="0"/>
                                          </p:stCondLst>
                                        </p:cTn>
                                        <p:tgtEl>
                                          <p:spTgt spid="77"/>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0" nodeType="clickEffect">
                                  <p:stCondLst>
                                    <p:cond delay="0"/>
                                  </p:stCondLst>
                                  <p:childTnLst>
                                    <p:set>
                                      <p:cBhvr>
                                        <p:cTn id="45" dur="1" fill="hold">
                                          <p:stCondLst>
                                            <p:cond delay="0"/>
                                          </p:stCondLst>
                                        </p:cTn>
                                        <p:tgtEl>
                                          <p:spTgt spid="97"/>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xit" presetSubtype="0" fill="hold" nodeType="clickEffect">
                                  <p:stCondLst>
                                    <p:cond delay="0"/>
                                  </p:stCondLst>
                                  <p:childTnLst>
                                    <p:set>
                                      <p:cBhvr>
                                        <p:cTn id="49" dur="1" fill="hold">
                                          <p:stCondLst>
                                            <p:cond delay="0"/>
                                          </p:stCondLst>
                                        </p:cTn>
                                        <p:tgtEl>
                                          <p:spTgt spid="79"/>
                                        </p:tgtEl>
                                        <p:attrNameLst>
                                          <p:attrName>style.visibility</p:attrName>
                                        </p:attrNameLst>
                                      </p:cBhvr>
                                      <p:to>
                                        <p:strVal val="hidden"/>
                                      </p:to>
                                    </p:set>
                                  </p:childTnLst>
                                </p:cTn>
                              </p:par>
                              <p:par>
                                <p:cTn id="50" presetID="1" presetClass="exit" presetSubtype="0" fill="hold" grpId="1" nodeType="withEffect">
                                  <p:stCondLst>
                                    <p:cond delay="0"/>
                                  </p:stCondLst>
                                  <p:childTnLst>
                                    <p:set>
                                      <p:cBhvr>
                                        <p:cTn id="51" dur="1" fill="hold">
                                          <p:stCondLst>
                                            <p:cond delay="0"/>
                                          </p:stCondLst>
                                        </p:cTn>
                                        <p:tgtEl>
                                          <p:spTgt spid="97"/>
                                        </p:tgtEl>
                                        <p:attrNameLst>
                                          <p:attrName>style.visibility</p:attrName>
                                        </p:attrNameLst>
                                      </p:cBhvr>
                                      <p:to>
                                        <p:strVal val="hidden"/>
                                      </p:to>
                                    </p:set>
                                  </p:childTnLst>
                                </p:cTn>
                              </p:par>
                            </p:childTnLst>
                          </p:cTn>
                        </p:par>
                        <p:par>
                          <p:cTn id="52" fill="hold">
                            <p:stCondLst>
                              <p:cond delay="0"/>
                            </p:stCondLst>
                            <p:childTnLst>
                              <p:par>
                                <p:cTn id="53" presetID="0" presetClass="path" presetSubtype="0" accel="50000" decel="50000" fill="hold" nodeType="afterEffect">
                                  <p:stCondLst>
                                    <p:cond delay="0"/>
                                  </p:stCondLst>
                                  <p:childTnLst>
                                    <p:animMotion origin="layout" path="M 0.05799 -0.00046 L 1.11111E-6 -1.85185E-6 " pathEditMode="relative" rAng="0" ptsTypes="AA">
                                      <p:cBhvr>
                                        <p:cTn id="54" dur="2000" fill="hold"/>
                                        <p:tgtEl>
                                          <p:spTgt spid="56"/>
                                        </p:tgtEl>
                                        <p:attrNameLst>
                                          <p:attrName>ppt_x</p:attrName>
                                          <p:attrName>ppt_y</p:attrName>
                                        </p:attrNameLst>
                                      </p:cBhvr>
                                      <p:rCtr x="-2899" y="23"/>
                                    </p:animMotion>
                                  </p:childTnLst>
                                </p:cTn>
                              </p:par>
                              <p:par>
                                <p:cTn id="55" presetID="1" presetClass="entr" presetSubtype="0" fill="hold" grpId="0" nodeType="withEffect">
                                  <p:stCondLst>
                                    <p:cond delay="0"/>
                                  </p:stCondLst>
                                  <p:childTnLst>
                                    <p:set>
                                      <p:cBhvr>
                                        <p:cTn id="56" dur="1" fill="hold">
                                          <p:stCondLst>
                                            <p:cond delay="0"/>
                                          </p:stCondLst>
                                        </p:cTn>
                                        <p:tgtEl>
                                          <p:spTgt spid="93"/>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96"/>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71"/>
                                        </p:tgtEl>
                                        <p:attrNameLst>
                                          <p:attrName>style.visibility</p:attrName>
                                        </p:attrNameLst>
                                      </p:cBhvr>
                                      <p:to>
                                        <p:strVal val="visible"/>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0" nodeType="clickEffect">
                                  <p:stCondLst>
                                    <p:cond delay="0"/>
                                  </p:stCondLst>
                                  <p:childTnLst>
                                    <p:set>
                                      <p:cBhvr>
                                        <p:cTn id="66" dur="1" fill="hold">
                                          <p:stCondLst>
                                            <p:cond delay="0"/>
                                          </p:stCondLst>
                                        </p:cTn>
                                        <p:tgtEl>
                                          <p:spTgt spid="86"/>
                                        </p:tgtEl>
                                        <p:attrNameLst>
                                          <p:attrName>style.visibility</p:attrName>
                                        </p:attrNameLst>
                                      </p:cBhvr>
                                      <p:to>
                                        <p:strVal val="visible"/>
                                      </p:to>
                                    </p:set>
                                  </p:childTnLst>
                                </p:cTn>
                              </p:par>
                              <p:par>
                                <p:cTn id="67" presetID="1" presetClass="exit" presetSubtype="0" fill="hold" grpId="1" nodeType="withEffect">
                                  <p:stCondLst>
                                    <p:cond delay="0"/>
                                  </p:stCondLst>
                                  <p:childTnLst>
                                    <p:set>
                                      <p:cBhvr>
                                        <p:cTn id="68" dur="1" fill="hold">
                                          <p:stCondLst>
                                            <p:cond delay="0"/>
                                          </p:stCondLst>
                                        </p:cTn>
                                        <p:tgtEl>
                                          <p:spTgt spid="96"/>
                                        </p:tgtEl>
                                        <p:attrNameLst>
                                          <p:attrName>style.visibility</p:attrName>
                                        </p:attrNameLst>
                                      </p:cBhvr>
                                      <p:to>
                                        <p:strVal val="hidden"/>
                                      </p:to>
                                    </p:set>
                                  </p:childTnLst>
                                </p:cTn>
                              </p:par>
                              <p:par>
                                <p:cTn id="69" presetID="1" presetClass="exit" presetSubtype="0" fill="hold" nodeType="withEffect">
                                  <p:stCondLst>
                                    <p:cond delay="0"/>
                                  </p:stCondLst>
                                  <p:childTnLst>
                                    <p:set>
                                      <p:cBhvr>
                                        <p:cTn id="70" dur="1" fill="hold">
                                          <p:stCondLst>
                                            <p:cond delay="0"/>
                                          </p:stCondLst>
                                        </p:cTn>
                                        <p:tgtEl>
                                          <p:spTgt spid="53"/>
                                        </p:tgtEl>
                                        <p:attrNameLst>
                                          <p:attrName>style.visibility</p:attrName>
                                        </p:attrNameLst>
                                      </p:cBhvr>
                                      <p:to>
                                        <p:strVal val="hidden"/>
                                      </p:to>
                                    </p:set>
                                  </p:childTnLst>
                                </p:cTn>
                              </p:par>
                            </p:childTnLst>
                          </p:cTn>
                        </p:par>
                        <p:par>
                          <p:cTn id="71" fill="hold">
                            <p:stCondLst>
                              <p:cond delay="0"/>
                            </p:stCondLst>
                            <p:childTnLst>
                              <p:par>
                                <p:cTn id="72" presetID="0" presetClass="path" presetSubtype="0" accel="50000" decel="50000" fill="hold" nodeType="afterEffect">
                                  <p:stCondLst>
                                    <p:cond delay="0"/>
                                  </p:stCondLst>
                                  <p:childTnLst>
                                    <p:animMotion origin="layout" path="M -3.88889E-6 -4.44444E-6 L -0.06875 0.00116 " pathEditMode="relative" rAng="0" ptsTypes="AA">
                                      <p:cBhvr>
                                        <p:cTn id="73" dur="2000" fill="hold"/>
                                        <p:tgtEl>
                                          <p:spTgt spid="54"/>
                                        </p:tgtEl>
                                        <p:attrNameLst>
                                          <p:attrName>ppt_x</p:attrName>
                                          <p:attrName>ppt_y</p:attrName>
                                        </p:attrNameLst>
                                      </p:cBhvr>
                                      <p:rCtr x="-3438" y="46"/>
                                    </p:animMotion>
                                  </p:childTnLst>
                                </p:cTn>
                              </p:par>
                            </p:childTnLst>
                          </p:cTn>
                        </p:par>
                      </p:childTnLst>
                    </p:cTn>
                  </p:par>
                  <p:par>
                    <p:cTn id="74" fill="hold">
                      <p:stCondLst>
                        <p:cond delay="indefinite"/>
                      </p:stCondLst>
                      <p:childTnLst>
                        <p:par>
                          <p:cTn id="75" fill="hold">
                            <p:stCondLst>
                              <p:cond delay="0"/>
                            </p:stCondLst>
                            <p:childTnLst>
                              <p:par>
                                <p:cTn id="76" presetID="22" presetClass="entr" presetSubtype="8" fill="hold" nodeType="clickEffect">
                                  <p:stCondLst>
                                    <p:cond delay="0"/>
                                  </p:stCondLst>
                                  <p:childTnLst>
                                    <p:set>
                                      <p:cBhvr>
                                        <p:cTn id="77" dur="1" fill="hold">
                                          <p:stCondLst>
                                            <p:cond delay="0"/>
                                          </p:stCondLst>
                                        </p:cTn>
                                        <p:tgtEl>
                                          <p:spTgt spid="58"/>
                                        </p:tgtEl>
                                        <p:attrNameLst>
                                          <p:attrName>style.visibility</p:attrName>
                                        </p:attrNameLst>
                                      </p:cBhvr>
                                      <p:to>
                                        <p:strVal val="visible"/>
                                      </p:to>
                                    </p:set>
                                    <p:animEffect transition="in" filter="wipe(left)">
                                      <p:cBhvr>
                                        <p:cTn id="78" dur="500"/>
                                        <p:tgtEl>
                                          <p:spTgt spid="58"/>
                                        </p:tgtEl>
                                      </p:cBhvr>
                                    </p:animEffect>
                                  </p:childTnLst>
                                </p:cTn>
                              </p:par>
                              <p:par>
                                <p:cTn id="79" presetID="1" presetClass="entr" presetSubtype="0" fill="hold" nodeType="withEffect">
                                  <p:stCondLst>
                                    <p:cond delay="0"/>
                                  </p:stCondLst>
                                  <p:childTnLst>
                                    <p:set>
                                      <p:cBhvr>
                                        <p:cTn id="80" dur="1" fill="hold">
                                          <p:stCondLst>
                                            <p:cond delay="0"/>
                                          </p:stCondLst>
                                        </p:cTn>
                                        <p:tgtEl>
                                          <p:spTgt spid="78"/>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childTnLst>
                                    <p:set>
                                      <p:cBhvr>
                                        <p:cTn id="84" dur="1" fill="hold">
                                          <p:stCondLst>
                                            <p:cond delay="0"/>
                                          </p:stCondLst>
                                        </p:cTn>
                                        <p:tgtEl>
                                          <p:spTgt spid="95"/>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childTnLst>
                                    <p:set>
                                      <p:cBhvr>
                                        <p:cTn id="88" dur="1" fill="hold">
                                          <p:stCondLst>
                                            <p:cond delay="0"/>
                                          </p:stCondLst>
                                        </p:cTn>
                                        <p:tgtEl>
                                          <p:spTgt spid="87"/>
                                        </p:tgtEl>
                                        <p:attrNameLst>
                                          <p:attrName>style.visibility</p:attrName>
                                        </p:attrNameLst>
                                      </p:cBhvr>
                                      <p:to>
                                        <p:strVal val="visible"/>
                                      </p:to>
                                    </p:set>
                                  </p:childTnLst>
                                </p:cTn>
                              </p:par>
                              <p:par>
                                <p:cTn id="89" presetID="1" presetClass="exit" presetSubtype="0" fill="hold" nodeType="withEffect">
                                  <p:stCondLst>
                                    <p:cond delay="0"/>
                                  </p:stCondLst>
                                  <p:childTnLst>
                                    <p:set>
                                      <p:cBhvr>
                                        <p:cTn id="90" dur="1" fill="hold">
                                          <p:stCondLst>
                                            <p:cond delay="0"/>
                                          </p:stCondLst>
                                        </p:cTn>
                                        <p:tgtEl>
                                          <p:spTgt spid="54"/>
                                        </p:tgtEl>
                                        <p:attrNameLst>
                                          <p:attrName>style.visibility</p:attrName>
                                        </p:attrNameLst>
                                      </p:cBhvr>
                                      <p:to>
                                        <p:strVal val="hidden"/>
                                      </p:to>
                                    </p:set>
                                  </p:childTnLst>
                                </p:cTn>
                              </p:par>
                              <p:par>
                                <p:cTn id="91" presetID="1" presetClass="exit" presetSubtype="0" fill="hold" grpId="1" nodeType="withEffect">
                                  <p:stCondLst>
                                    <p:cond delay="0"/>
                                  </p:stCondLst>
                                  <p:childTnLst>
                                    <p:set>
                                      <p:cBhvr>
                                        <p:cTn id="92" dur="1" fill="hold">
                                          <p:stCondLst>
                                            <p:cond delay="0"/>
                                          </p:stCondLst>
                                        </p:cTn>
                                        <p:tgtEl>
                                          <p:spTgt spid="95"/>
                                        </p:tgtEl>
                                        <p:attrNameLst>
                                          <p:attrName>style.visibility</p:attrName>
                                        </p:attrNameLst>
                                      </p:cBhvr>
                                      <p:to>
                                        <p:strVal val="hidden"/>
                                      </p:to>
                                    </p:set>
                                  </p:childTnLst>
                                </p:cTn>
                              </p:par>
                            </p:childTnLst>
                          </p:cTn>
                        </p:par>
                      </p:childTnLst>
                    </p:cTn>
                  </p:par>
                  <p:par>
                    <p:cTn id="93" fill="hold">
                      <p:stCondLst>
                        <p:cond delay="indefinite"/>
                      </p:stCondLst>
                      <p:childTnLst>
                        <p:par>
                          <p:cTn id="94" fill="hold">
                            <p:stCondLst>
                              <p:cond delay="0"/>
                            </p:stCondLst>
                            <p:childTnLst>
                              <p:par>
                                <p:cTn id="95" presetID="1" presetClass="entr" presetSubtype="0" fill="hold" grpId="0" nodeType="clickEffect">
                                  <p:stCondLst>
                                    <p:cond delay="0"/>
                                  </p:stCondLst>
                                  <p:childTnLst>
                                    <p:set>
                                      <p:cBhvr>
                                        <p:cTn id="96" dur="1" fill="hold">
                                          <p:stCondLst>
                                            <p:cond delay="0"/>
                                          </p:stCondLst>
                                        </p:cTn>
                                        <p:tgtEl>
                                          <p:spTgt spid="57"/>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98"/>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0" nodeType="clickEffect">
                                  <p:stCondLst>
                                    <p:cond delay="0"/>
                                  </p:stCondLst>
                                  <p:childTnLst>
                                    <p:set>
                                      <p:cBhvr>
                                        <p:cTn id="102" dur="1" fill="hold">
                                          <p:stCondLst>
                                            <p:cond delay="0"/>
                                          </p:stCondLst>
                                        </p:cTn>
                                        <p:tgtEl>
                                          <p:spTgt spid="88"/>
                                        </p:tgtEl>
                                        <p:attrNameLst>
                                          <p:attrName>style.visibility</p:attrName>
                                        </p:attrNameLst>
                                      </p:cBhvr>
                                      <p:to>
                                        <p:strVal val="visible"/>
                                      </p:to>
                                    </p:set>
                                  </p:childTnLst>
                                </p:cTn>
                              </p:par>
                              <p:par>
                                <p:cTn id="103" presetID="1" presetClass="exit" presetSubtype="0" fill="hold" nodeType="withEffect">
                                  <p:stCondLst>
                                    <p:cond delay="0"/>
                                  </p:stCondLst>
                                  <p:childTnLst>
                                    <p:set>
                                      <p:cBhvr>
                                        <p:cTn id="104" dur="1" fill="hold">
                                          <p:stCondLst>
                                            <p:cond delay="0"/>
                                          </p:stCondLst>
                                        </p:cTn>
                                        <p:tgtEl>
                                          <p:spTgt spid="56"/>
                                        </p:tgtEl>
                                        <p:attrNameLst>
                                          <p:attrName>style.visibility</p:attrName>
                                        </p:attrNameLst>
                                      </p:cBhvr>
                                      <p:to>
                                        <p:strVal val="hidden"/>
                                      </p:to>
                                    </p:set>
                                  </p:childTnLst>
                                </p:cTn>
                              </p:par>
                              <p:par>
                                <p:cTn id="105" presetID="1" presetClass="exit" presetSubtype="0" fill="hold" grpId="1" nodeType="withEffect">
                                  <p:stCondLst>
                                    <p:cond delay="0"/>
                                  </p:stCondLst>
                                  <p:childTnLst>
                                    <p:set>
                                      <p:cBhvr>
                                        <p:cTn id="106" dur="1" fill="hold">
                                          <p:stCondLst>
                                            <p:cond delay="0"/>
                                          </p:stCondLst>
                                        </p:cTn>
                                        <p:tgtEl>
                                          <p:spTgt spid="9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4" grpId="0" animBg="1"/>
      <p:bldP spid="38" grpId="0" animBg="1"/>
      <p:bldP spid="40" grpId="0" animBg="1"/>
      <p:bldP spid="57" grpId="0" animBg="1"/>
      <p:bldP spid="71" grpId="0" animBg="1"/>
      <p:bldP spid="86" grpId="0" animBg="1"/>
      <p:bldP spid="87" grpId="0" animBg="1"/>
      <p:bldP spid="88" grpId="0" animBg="1"/>
      <p:bldP spid="93" grpId="0" animBg="1"/>
      <p:bldP spid="95" grpId="0" animBg="1"/>
      <p:bldP spid="95" grpId="1" animBg="1"/>
      <p:bldP spid="96" grpId="0" animBg="1"/>
      <p:bldP spid="96" grpId="1" animBg="1"/>
      <p:bldP spid="98" grpId="0" animBg="1"/>
      <p:bldP spid="98" grpId="1" animBg="1"/>
      <p:bldP spid="97" grpId="0" animBg="1"/>
      <p:bldP spid="97" grpId="1"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Autofit/>
          </a:bodyPr>
          <a:lstStyle/>
          <a:p>
            <a:r>
              <a:rPr lang="en-US" sz="2800" i="1" dirty="0" smtClean="0"/>
              <a:t>Does totally-ordered multicast solve the problem of multi-site replication in general?</a:t>
            </a:r>
          </a:p>
          <a:p>
            <a:endParaRPr lang="en-US" sz="2800" dirty="0"/>
          </a:p>
          <a:p>
            <a:r>
              <a:rPr lang="en-US" sz="2800" dirty="0" smtClean="0"/>
              <a:t>Not by a long shot!  </a:t>
            </a:r>
          </a:p>
          <a:p>
            <a:endParaRPr lang="en-US" sz="2800" dirty="0"/>
          </a:p>
          <a:p>
            <a:pPr marL="514350" indent="-514350">
              <a:buFont typeface="+mj-lt"/>
              <a:buAutoNum type="arabicPeriod"/>
            </a:pPr>
            <a:r>
              <a:rPr lang="en-US" sz="2800" dirty="0" smtClean="0"/>
              <a:t>Our protocol </a:t>
            </a:r>
            <a:r>
              <a:rPr lang="en-US" sz="2800" b="1" dirty="0" smtClean="0">
                <a:solidFill>
                  <a:srgbClr val="FF0000"/>
                </a:solidFill>
              </a:rPr>
              <a:t>assumed:</a:t>
            </a:r>
          </a:p>
          <a:p>
            <a:pPr lvl="1"/>
            <a:r>
              <a:rPr lang="en-US" sz="2800" dirty="0" smtClean="0"/>
              <a:t>No </a:t>
            </a:r>
            <a:r>
              <a:rPr lang="en-US" sz="2800" b="1" dirty="0" smtClean="0"/>
              <a:t>node failures</a:t>
            </a:r>
          </a:p>
          <a:p>
            <a:pPr lvl="1"/>
            <a:r>
              <a:rPr lang="en-US" sz="2800" dirty="0" smtClean="0"/>
              <a:t>No </a:t>
            </a:r>
            <a:r>
              <a:rPr lang="en-US" sz="2800" b="1" dirty="0" smtClean="0"/>
              <a:t>message loss</a:t>
            </a:r>
          </a:p>
          <a:p>
            <a:pPr lvl="1"/>
            <a:r>
              <a:rPr lang="en-US" sz="2800" dirty="0" smtClean="0"/>
              <a:t>No </a:t>
            </a:r>
            <a:r>
              <a:rPr lang="en-US" sz="2800" b="1" dirty="0" smtClean="0"/>
              <a:t>message corruption</a:t>
            </a:r>
            <a:endParaRPr lang="en-US" sz="2800" dirty="0" smtClean="0"/>
          </a:p>
          <a:p>
            <a:pPr marL="514350" indent="-514350">
              <a:buFont typeface="+mj-lt"/>
              <a:buAutoNum type="arabicPeriod"/>
            </a:pPr>
            <a:r>
              <a:rPr lang="en-US" sz="2800" dirty="0" smtClean="0"/>
              <a:t>All to all communication </a:t>
            </a:r>
            <a:r>
              <a:rPr lang="en-US" sz="2800" b="1" dirty="0" smtClean="0">
                <a:solidFill>
                  <a:srgbClr val="FF0000"/>
                </a:solidFill>
              </a:rPr>
              <a:t>does not scale</a:t>
            </a:r>
            <a:endParaRPr lang="en-US" sz="2800" dirty="0" smtClean="0"/>
          </a:p>
          <a:p>
            <a:pPr marL="514350" indent="-514350">
              <a:buFont typeface="+mj-lt"/>
              <a:buAutoNum type="arabicPeriod"/>
            </a:pPr>
            <a:r>
              <a:rPr lang="en-US" sz="2800" b="1" dirty="0" smtClean="0">
                <a:solidFill>
                  <a:srgbClr val="FF0000"/>
                </a:solidFill>
              </a:rPr>
              <a:t>Waits forever </a:t>
            </a:r>
            <a:r>
              <a:rPr lang="en-US" sz="2800" dirty="0" smtClean="0"/>
              <a:t>for message delays </a:t>
            </a:r>
            <a:r>
              <a:rPr lang="en-US" sz="2800" b="1" dirty="0" smtClean="0">
                <a:solidFill>
                  <a:srgbClr val="FF0000"/>
                </a:solidFill>
              </a:rPr>
              <a:t>(performance?)</a:t>
            </a:r>
          </a:p>
        </p:txBody>
      </p:sp>
      <p:sp>
        <p:nvSpPr>
          <p:cNvPr id="4" name="Title 3"/>
          <p:cNvSpPr>
            <a:spLocks noGrp="1"/>
          </p:cNvSpPr>
          <p:nvPr>
            <p:ph type="title"/>
          </p:nvPr>
        </p:nvSpPr>
        <p:spPr/>
        <p:txBody>
          <a:bodyPr/>
          <a:lstStyle/>
          <a:p>
            <a:r>
              <a:rPr lang="en-US" dirty="0" smtClean="0"/>
              <a:t>So, are we done?</a:t>
            </a:r>
            <a:endParaRPr lang="en-US" dirty="0"/>
          </a:p>
        </p:txBody>
      </p:sp>
      <p:sp>
        <p:nvSpPr>
          <p:cNvPr id="5" name="Slide Number Placeholder 4"/>
          <p:cNvSpPr>
            <a:spLocks noGrp="1"/>
          </p:cNvSpPr>
          <p:nvPr>
            <p:ph type="sldNum" sz="quarter" idx="12"/>
          </p:nvPr>
        </p:nvSpPr>
        <p:spPr/>
        <p:txBody>
          <a:bodyPr/>
          <a:lstStyle/>
          <a:p>
            <a:pPr>
              <a:defRPr/>
            </a:pPr>
            <a:fld id="{729111C5-E04E-4942-8174-12BB645D56A6}" type="slidenum">
              <a:rPr lang="en-US" smtClean="0"/>
              <a:pPr>
                <a:defRPr/>
              </a:pPr>
              <a:t>45</a:t>
            </a:fld>
            <a:endParaRPr lang="en-US"/>
          </a:p>
        </p:txBody>
      </p:sp>
    </p:spTree>
    <p:extLst>
      <p:ext uri="{BB962C8B-B14F-4D97-AF65-F5344CB8AC3E}">
        <p14:creationId xmlns:p14="http://schemas.microsoft.com/office/powerpoint/2010/main" val="1678345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7"/>
          <p:cNvSpPr>
            <a:spLocks noGrp="1"/>
          </p:cNvSpPr>
          <p:nvPr>
            <p:ph idx="1"/>
          </p:nvPr>
        </p:nvSpPr>
        <p:spPr>
          <a:xfrm>
            <a:off x="152400" y="1447800"/>
            <a:ext cx="8763000" cy="2824397"/>
          </a:xfrm>
        </p:spPr>
        <p:txBody>
          <a:bodyPr>
            <a:normAutofit/>
          </a:bodyPr>
          <a:lstStyle/>
          <a:p>
            <a:r>
              <a:rPr lang="en-GB" altLang="en-US" spc="-150" dirty="0" smtClean="0"/>
              <a:t>Can </a:t>
            </a:r>
            <a:r>
              <a:rPr lang="en-GB" altLang="en-US" b="1" spc="-150" dirty="0" smtClean="0"/>
              <a:t>totally-order</a:t>
            </a:r>
            <a:r>
              <a:rPr lang="en-GB" altLang="en-US" spc="-150" dirty="0" smtClean="0"/>
              <a:t> events in a distributed system: that’s useful!</a:t>
            </a:r>
          </a:p>
          <a:p>
            <a:endParaRPr lang="en-GB" altLang="en-US" dirty="0" smtClean="0"/>
          </a:p>
          <a:p>
            <a:endParaRPr lang="en-GB" altLang="en-US" dirty="0"/>
          </a:p>
          <a:p>
            <a:r>
              <a:rPr lang="en-GB" altLang="en-US" b="1" dirty="0" smtClean="0"/>
              <a:t>But: </a:t>
            </a:r>
            <a:r>
              <a:rPr lang="en-GB" altLang="en-US" dirty="0" smtClean="0"/>
              <a:t>while by construction, </a:t>
            </a:r>
            <a:r>
              <a:rPr lang="en-GB" altLang="en-US" b="1" dirty="0" smtClean="0"/>
              <a:t>a</a:t>
            </a:r>
            <a:r>
              <a:rPr lang="en-GB" altLang="en-US" dirty="0" smtClean="0"/>
              <a:t> </a:t>
            </a:r>
            <a:r>
              <a:rPr lang="en-GB" altLang="en-US" dirty="0" smtClean="0">
                <a:sym typeface="Wingdings"/>
              </a:rPr>
              <a:t> </a:t>
            </a:r>
            <a:r>
              <a:rPr lang="en-GB" altLang="en-US" b="1" dirty="0" smtClean="0"/>
              <a:t>b</a:t>
            </a:r>
            <a:r>
              <a:rPr lang="en-GB" altLang="en-US" dirty="0" smtClean="0"/>
              <a:t> implies </a:t>
            </a:r>
            <a:r>
              <a:rPr lang="en-GB" altLang="en-US" i="1" dirty="0" smtClean="0"/>
              <a:t>C</a:t>
            </a:r>
            <a:r>
              <a:rPr lang="en-GB" altLang="en-US" dirty="0" smtClean="0"/>
              <a:t>(</a:t>
            </a:r>
            <a:r>
              <a:rPr lang="en-GB" altLang="en-US" b="1" dirty="0" smtClean="0"/>
              <a:t>a</a:t>
            </a:r>
            <a:r>
              <a:rPr lang="en-GB" altLang="en-US" dirty="0" smtClean="0"/>
              <a:t>) &lt; </a:t>
            </a:r>
            <a:r>
              <a:rPr lang="en-GB" altLang="en-US" i="1" dirty="0" smtClean="0"/>
              <a:t>C</a:t>
            </a:r>
            <a:r>
              <a:rPr lang="en-GB" altLang="en-US" dirty="0" smtClean="0"/>
              <a:t>(</a:t>
            </a:r>
            <a:r>
              <a:rPr lang="en-GB" altLang="en-US" b="1" dirty="0" smtClean="0"/>
              <a:t>b</a:t>
            </a:r>
            <a:r>
              <a:rPr lang="en-GB" altLang="en-US" dirty="0" smtClean="0"/>
              <a:t>),</a:t>
            </a:r>
          </a:p>
          <a:p>
            <a:pPr lvl="1"/>
            <a:r>
              <a:rPr lang="en-GB" altLang="en-US" dirty="0" smtClean="0"/>
              <a:t>The converse is not necessarily true:</a:t>
            </a:r>
          </a:p>
          <a:p>
            <a:pPr lvl="2"/>
            <a:r>
              <a:rPr lang="en-GB" altLang="en-US" i="1" dirty="0" smtClean="0"/>
              <a:t>C</a:t>
            </a:r>
            <a:r>
              <a:rPr lang="en-GB" altLang="en-US" dirty="0" smtClean="0"/>
              <a:t>(</a:t>
            </a:r>
            <a:r>
              <a:rPr lang="en-GB" altLang="en-US" b="1" dirty="0" smtClean="0"/>
              <a:t>a</a:t>
            </a:r>
            <a:r>
              <a:rPr lang="en-GB" altLang="en-US" dirty="0" smtClean="0"/>
              <a:t>) &lt; </a:t>
            </a:r>
            <a:r>
              <a:rPr lang="en-GB" altLang="en-US" i="1" dirty="0" smtClean="0"/>
              <a:t>C</a:t>
            </a:r>
            <a:r>
              <a:rPr lang="en-GB" altLang="en-US" dirty="0" smtClean="0"/>
              <a:t>(</a:t>
            </a:r>
            <a:r>
              <a:rPr lang="en-GB" altLang="en-US" b="1" dirty="0" smtClean="0"/>
              <a:t>b</a:t>
            </a:r>
            <a:r>
              <a:rPr lang="en-GB" altLang="en-US" dirty="0" smtClean="0"/>
              <a:t>) does not imply </a:t>
            </a:r>
            <a:r>
              <a:rPr lang="en-GB" altLang="en-US" b="1" dirty="0" smtClean="0"/>
              <a:t>a</a:t>
            </a:r>
            <a:r>
              <a:rPr lang="en-GB" altLang="en-US" dirty="0" smtClean="0"/>
              <a:t> </a:t>
            </a:r>
            <a:r>
              <a:rPr lang="en-GB" altLang="en-US" dirty="0" smtClean="0">
                <a:sym typeface="Wingdings"/>
              </a:rPr>
              <a:t> </a:t>
            </a:r>
            <a:r>
              <a:rPr lang="en-GB" altLang="en-US" b="1" dirty="0" smtClean="0"/>
              <a:t>b</a:t>
            </a:r>
            <a:r>
              <a:rPr lang="en-GB" altLang="en-US" dirty="0" smtClean="0"/>
              <a:t> (possibly, </a:t>
            </a:r>
            <a:r>
              <a:rPr lang="en-GB" altLang="en-US" b="1" dirty="0" smtClean="0"/>
              <a:t>a</a:t>
            </a:r>
            <a:r>
              <a:rPr lang="en-GB" altLang="en-US" dirty="0" smtClean="0"/>
              <a:t> || </a:t>
            </a:r>
            <a:r>
              <a:rPr lang="en-GB" altLang="en-US" b="1" dirty="0" smtClean="0"/>
              <a:t>b</a:t>
            </a:r>
            <a:r>
              <a:rPr lang="en-GB" altLang="en-US" dirty="0" smtClean="0"/>
              <a:t>)</a:t>
            </a:r>
            <a:endParaRPr lang="en-GB" altLang="en-US" dirty="0"/>
          </a:p>
          <a:p>
            <a:endParaRPr lang="en-GB" altLang="en-US" dirty="0"/>
          </a:p>
        </p:txBody>
      </p:sp>
      <p:sp>
        <p:nvSpPr>
          <p:cNvPr id="2" name="Slide Number Placeholder 1"/>
          <p:cNvSpPr>
            <a:spLocks noGrp="1"/>
          </p:cNvSpPr>
          <p:nvPr>
            <p:ph type="sldNum" sz="quarter" idx="12"/>
          </p:nvPr>
        </p:nvSpPr>
        <p:spPr/>
        <p:txBody>
          <a:bodyPr/>
          <a:lstStyle/>
          <a:p>
            <a:fld id="{729111C5-E04E-4942-8174-12BB645D56A6}" type="slidenum">
              <a:rPr lang="en-US" smtClean="0"/>
              <a:pPr/>
              <a:t>46</a:t>
            </a:fld>
            <a:endParaRPr lang="en-US"/>
          </a:p>
        </p:txBody>
      </p:sp>
      <p:sp>
        <p:nvSpPr>
          <p:cNvPr id="66561" name="Rectangle 2"/>
          <p:cNvSpPr>
            <a:spLocks noGrp="1" noChangeArrowheads="1"/>
          </p:cNvSpPr>
          <p:nvPr>
            <p:ph type="title"/>
          </p:nvPr>
        </p:nvSpPr>
        <p:spPr/>
        <p:txBody>
          <a:bodyPr/>
          <a:lstStyle/>
          <a:p>
            <a:r>
              <a:rPr lang="en-GB" altLang="en-US" dirty="0" smtClean="0"/>
              <a:t>Take-away points: </a:t>
            </a:r>
            <a:r>
              <a:rPr lang="en-GB" altLang="en-US" dirty="0" err="1" smtClean="0"/>
              <a:t>Lamport</a:t>
            </a:r>
            <a:r>
              <a:rPr lang="en-GB" altLang="en-US" dirty="0" smtClean="0"/>
              <a:t> clocks</a:t>
            </a:r>
            <a:endParaRPr lang="en-GB" altLang="en-US" dirty="0"/>
          </a:p>
        </p:txBody>
      </p:sp>
      <p:sp>
        <p:nvSpPr>
          <p:cNvPr id="5" name="TextBox 4"/>
          <p:cNvSpPr txBox="1"/>
          <p:nvPr/>
        </p:nvSpPr>
        <p:spPr>
          <a:xfrm>
            <a:off x="469800" y="4424372"/>
            <a:ext cx="8128199" cy="954107"/>
          </a:xfrm>
          <a:prstGeom prst="rect">
            <a:avLst/>
          </a:prstGeom>
          <a:solidFill>
            <a:schemeClr val="accent2">
              <a:lumMod val="20000"/>
              <a:lumOff val="80000"/>
            </a:schemeClr>
          </a:solidFill>
          <a:ln w="28575">
            <a:solidFill>
              <a:schemeClr val="tx1"/>
            </a:solidFill>
            <a:prstDash val="sysDash"/>
          </a:ln>
        </p:spPr>
        <p:txBody>
          <a:bodyPr wrap="square" rtlCol="0">
            <a:spAutoFit/>
          </a:bodyPr>
          <a:lstStyle/>
          <a:p>
            <a:r>
              <a:rPr lang="en-US" sz="2800" dirty="0" smtClean="0">
                <a:solidFill>
                  <a:srgbClr val="FF0000"/>
                </a:solidFill>
                <a:latin typeface="Arial" charset="0"/>
                <a:ea typeface="Arial" charset="0"/>
                <a:cs typeface="Arial" charset="0"/>
              </a:rPr>
              <a:t>Can’t</a:t>
            </a:r>
            <a:r>
              <a:rPr lang="en-US" sz="2800" dirty="0" smtClean="0">
                <a:latin typeface="Arial" charset="0"/>
                <a:ea typeface="Arial" charset="0"/>
                <a:cs typeface="Arial" charset="0"/>
              </a:rPr>
              <a:t> use Lamport clock timestamps to infer </a:t>
            </a:r>
            <a:r>
              <a:rPr lang="en-US" sz="2800" dirty="0" smtClean="0">
                <a:solidFill>
                  <a:schemeClr val="accent6">
                    <a:lumMod val="75000"/>
                  </a:schemeClr>
                </a:solidFill>
                <a:latin typeface="Arial" charset="0"/>
                <a:ea typeface="Arial" charset="0"/>
                <a:cs typeface="Arial" charset="0"/>
              </a:rPr>
              <a:t>causal relationships </a:t>
            </a:r>
            <a:r>
              <a:rPr lang="en-US" sz="2800" dirty="0" smtClean="0">
                <a:latin typeface="Arial" charset="0"/>
                <a:ea typeface="Arial" charset="0"/>
                <a:cs typeface="Arial" charset="0"/>
              </a:rPr>
              <a:t>between events</a:t>
            </a:r>
            <a:endParaRPr lang="en-US" sz="2800" dirty="0">
              <a:latin typeface="Arial" charset="0"/>
              <a:ea typeface="Arial" charset="0"/>
              <a:cs typeface="Arial" charset="0"/>
            </a:endParaRPr>
          </a:p>
        </p:txBody>
      </p:sp>
    </p:spTree>
    <p:extLst>
      <p:ext uri="{BB962C8B-B14F-4D97-AF65-F5344CB8AC3E}">
        <p14:creationId xmlns:p14="http://schemas.microsoft.com/office/powerpoint/2010/main" val="1890391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1"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p:txBody>
          <a:bodyPr/>
          <a:lstStyle/>
          <a:p>
            <a:r>
              <a:rPr lang="en-US" altLang="en-US" smtClean="0"/>
              <a:t>Today</a:t>
            </a:r>
            <a:endParaRPr lang="en-US" altLang="en-US" dirty="0"/>
          </a:p>
        </p:txBody>
      </p:sp>
      <p:sp>
        <p:nvSpPr>
          <p:cNvPr id="39938" name="Content Placeholder 2"/>
          <p:cNvSpPr>
            <a:spLocks noGrp="1"/>
          </p:cNvSpPr>
          <p:nvPr>
            <p:ph idx="1"/>
          </p:nvPr>
        </p:nvSpPr>
        <p:spPr/>
        <p:txBody>
          <a:bodyPr>
            <a:normAutofit/>
          </a:bodyPr>
          <a:lstStyle/>
          <a:p>
            <a:pPr marL="514350" indent="-514350">
              <a:buFont typeface="+mj-lt"/>
              <a:buAutoNum type="arabicPeriod"/>
            </a:pPr>
            <a:r>
              <a:rPr lang="en-US" altLang="en-US" sz="3200" dirty="0" smtClean="0">
                <a:solidFill>
                  <a:schemeClr val="bg1">
                    <a:lumMod val="50000"/>
                  </a:schemeClr>
                </a:solidFill>
              </a:rPr>
              <a:t>The need for time synchronization</a:t>
            </a:r>
          </a:p>
          <a:p>
            <a:pPr marL="514350" indent="-514350">
              <a:buFont typeface="+mj-lt"/>
              <a:buAutoNum type="arabicPeriod"/>
            </a:pPr>
            <a:endParaRPr lang="en-US" altLang="en-US" sz="3200" dirty="0" smtClean="0"/>
          </a:p>
          <a:p>
            <a:pPr marL="514350" indent="-514350">
              <a:buFont typeface="+mj-lt"/>
              <a:buAutoNum type="arabicPeriod"/>
            </a:pPr>
            <a:r>
              <a:rPr lang="en-US" altLang="en-US" sz="3200" dirty="0" smtClean="0">
                <a:solidFill>
                  <a:schemeClr val="tx1">
                    <a:lumMod val="50000"/>
                    <a:lumOff val="50000"/>
                  </a:schemeClr>
                </a:solidFill>
              </a:rPr>
              <a:t>“Wall clock time” synchronization</a:t>
            </a:r>
          </a:p>
          <a:p>
            <a:pPr marL="914400" lvl="1" indent="-514350"/>
            <a:r>
              <a:rPr lang="en-US" altLang="en-US" sz="3200" spc="-150" dirty="0" smtClean="0">
                <a:solidFill>
                  <a:schemeClr val="tx1">
                    <a:lumMod val="50000"/>
                    <a:lumOff val="50000"/>
                  </a:schemeClr>
                </a:solidFill>
              </a:rPr>
              <a:t>Cristian’s algorithm, Berkeley algorithm, NTP</a:t>
            </a:r>
          </a:p>
          <a:p>
            <a:pPr marL="914400" lvl="1" indent="-514350"/>
            <a:endParaRPr lang="en-US" altLang="en-US" sz="3200" dirty="0" smtClean="0">
              <a:solidFill>
                <a:schemeClr val="tx1">
                  <a:lumMod val="50000"/>
                  <a:lumOff val="50000"/>
                </a:schemeClr>
              </a:solidFill>
            </a:endParaRPr>
          </a:p>
          <a:p>
            <a:pPr marL="514350" indent="-514350">
              <a:buFont typeface="+mj-lt"/>
              <a:buAutoNum type="arabicPeriod"/>
            </a:pPr>
            <a:r>
              <a:rPr lang="en-US" altLang="en-US" sz="3200" b="1" dirty="0" smtClean="0"/>
              <a:t>Logical Time</a:t>
            </a:r>
          </a:p>
          <a:p>
            <a:pPr marL="914400" lvl="1" indent="-514350"/>
            <a:r>
              <a:rPr lang="en-US" altLang="en-US" sz="3200" dirty="0" smtClean="0">
                <a:solidFill>
                  <a:schemeClr val="tx1">
                    <a:lumMod val="50000"/>
                    <a:lumOff val="50000"/>
                  </a:schemeClr>
                </a:solidFill>
              </a:rPr>
              <a:t>Lamport clocks</a:t>
            </a:r>
          </a:p>
          <a:p>
            <a:pPr marL="914400" lvl="1" indent="-514350"/>
            <a:r>
              <a:rPr lang="en-US" altLang="en-US" sz="3200" b="1" dirty="0" smtClean="0"/>
              <a:t>Vector clocks</a:t>
            </a:r>
            <a:endParaRPr lang="en-US" altLang="en-US" sz="3200" b="1" dirty="0"/>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47</a:t>
            </a:fld>
            <a:endParaRPr lang="en-US"/>
          </a:p>
        </p:txBody>
      </p:sp>
    </p:spTree>
    <p:extLst>
      <p:ext uri="{BB962C8B-B14F-4D97-AF65-F5344CB8AC3E}">
        <p14:creationId xmlns:p14="http://schemas.microsoft.com/office/powerpoint/2010/main" val="184643088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Content Placeholder 2"/>
          <p:cNvSpPr>
            <a:spLocks noGrp="1"/>
          </p:cNvSpPr>
          <p:nvPr>
            <p:ph idx="1"/>
          </p:nvPr>
        </p:nvSpPr>
        <p:spPr/>
        <p:txBody>
          <a:bodyPr/>
          <a:lstStyle/>
          <a:p>
            <a:r>
              <a:rPr lang="en-US" altLang="en-US" dirty="0" smtClean="0"/>
              <a:t>Label each event </a:t>
            </a:r>
            <a:r>
              <a:rPr lang="en-US" altLang="en-US" b="1" dirty="0" smtClean="0"/>
              <a:t>e</a:t>
            </a:r>
            <a:r>
              <a:rPr lang="en-US" altLang="en-US" dirty="0" smtClean="0"/>
              <a:t> with a vector </a:t>
            </a:r>
            <a:r>
              <a:rPr lang="en-US" altLang="en-US" i="1" dirty="0" smtClean="0"/>
              <a:t>V</a:t>
            </a:r>
            <a:r>
              <a:rPr lang="en-US" altLang="en-US" dirty="0" smtClean="0"/>
              <a:t>(</a:t>
            </a:r>
            <a:r>
              <a:rPr lang="en-US" altLang="en-US" b="1" dirty="0" smtClean="0"/>
              <a:t>e</a:t>
            </a:r>
            <a:r>
              <a:rPr lang="en-US" altLang="en-US" dirty="0" smtClean="0"/>
              <a:t>) = [</a:t>
            </a:r>
            <a:r>
              <a:rPr lang="en-US" altLang="en-US" i="1" dirty="0" smtClean="0"/>
              <a:t>c</a:t>
            </a:r>
            <a:r>
              <a:rPr lang="en-US" altLang="en-US" baseline="-25000" dirty="0" smtClean="0"/>
              <a:t>1</a:t>
            </a:r>
            <a:r>
              <a:rPr lang="en-US" altLang="en-US" dirty="0" smtClean="0"/>
              <a:t>, </a:t>
            </a:r>
            <a:r>
              <a:rPr lang="en-US" altLang="en-US" i="1" dirty="0" smtClean="0"/>
              <a:t>c</a:t>
            </a:r>
            <a:r>
              <a:rPr lang="en-US" altLang="en-US" baseline="-25000" dirty="0" smtClean="0"/>
              <a:t>2</a:t>
            </a:r>
            <a:r>
              <a:rPr lang="en-US" altLang="en-US" dirty="0" smtClean="0"/>
              <a:t> …, </a:t>
            </a:r>
            <a:r>
              <a:rPr lang="en-US" altLang="en-US" i="1" dirty="0" err="1" smtClean="0"/>
              <a:t>c</a:t>
            </a:r>
            <a:r>
              <a:rPr lang="en-US" altLang="en-US" i="1" baseline="-25000" dirty="0" err="1" smtClean="0"/>
              <a:t>n</a:t>
            </a:r>
            <a:r>
              <a:rPr lang="en-US" altLang="en-US" dirty="0" smtClean="0"/>
              <a:t>]</a:t>
            </a:r>
          </a:p>
          <a:p>
            <a:pPr lvl="1"/>
            <a:r>
              <a:rPr lang="en-US" altLang="en-US" i="1" spc="-150" dirty="0" smtClean="0"/>
              <a:t>c</a:t>
            </a:r>
            <a:r>
              <a:rPr lang="en-US" altLang="en-US" i="1" spc="-150" baseline="-25000" dirty="0" smtClean="0"/>
              <a:t>i</a:t>
            </a:r>
            <a:r>
              <a:rPr lang="en-US" altLang="en-US" spc="-150" dirty="0" smtClean="0"/>
              <a:t> is a count of events in process </a:t>
            </a:r>
            <a:r>
              <a:rPr lang="en-US" altLang="en-US" i="1" spc="-150" dirty="0" err="1" smtClean="0"/>
              <a:t>i</a:t>
            </a:r>
            <a:r>
              <a:rPr lang="en-US" altLang="en-US" spc="-150" dirty="0" smtClean="0"/>
              <a:t> that causally precede </a:t>
            </a:r>
            <a:r>
              <a:rPr lang="en-US" altLang="en-US" b="1" spc="-150" dirty="0" smtClean="0"/>
              <a:t>e</a:t>
            </a:r>
          </a:p>
          <a:p>
            <a:endParaRPr lang="en-GB" altLang="en-US" dirty="0" smtClean="0"/>
          </a:p>
          <a:p>
            <a:pPr eaLnBrk="1" hangingPunct="1"/>
            <a:r>
              <a:rPr lang="en-US" altLang="en-US" dirty="0"/>
              <a:t>Initially, all vectors </a:t>
            </a:r>
            <a:r>
              <a:rPr lang="en-US" altLang="en-US" dirty="0" smtClean="0"/>
              <a:t>are [0, 0, …, 0</a:t>
            </a:r>
            <a:r>
              <a:rPr lang="en-US" altLang="en-US" dirty="0"/>
              <a:t>]</a:t>
            </a:r>
          </a:p>
          <a:p>
            <a:pPr eaLnBrk="1" hangingPunct="1"/>
            <a:endParaRPr lang="en-US" altLang="en-US" dirty="0" smtClean="0"/>
          </a:p>
          <a:p>
            <a:pPr eaLnBrk="1" hangingPunct="1"/>
            <a:r>
              <a:rPr lang="en-US" altLang="en-US" dirty="0" smtClean="0"/>
              <a:t>Two </a:t>
            </a:r>
            <a:r>
              <a:rPr lang="en-US" altLang="en-US" b="1" dirty="0" smtClean="0"/>
              <a:t>update rules:</a:t>
            </a:r>
          </a:p>
          <a:p>
            <a:pPr eaLnBrk="1" hangingPunct="1"/>
            <a:endParaRPr lang="en-US" altLang="en-US" dirty="0" smtClean="0"/>
          </a:p>
          <a:p>
            <a:pPr marL="514350" indent="-514350" eaLnBrk="1" hangingPunct="1">
              <a:buFont typeface="+mj-lt"/>
              <a:buAutoNum type="arabicPeriod"/>
            </a:pPr>
            <a:r>
              <a:rPr lang="en-US" altLang="en-US" dirty="0" smtClean="0"/>
              <a:t>For each </a:t>
            </a:r>
            <a:r>
              <a:rPr lang="en-US" altLang="en-US" b="1" dirty="0" smtClean="0"/>
              <a:t>local event </a:t>
            </a:r>
            <a:r>
              <a:rPr lang="en-US" altLang="en-US" dirty="0"/>
              <a:t>on process </a:t>
            </a:r>
            <a:r>
              <a:rPr lang="en-US" altLang="en-US" i="1" dirty="0" err="1"/>
              <a:t>i</a:t>
            </a:r>
            <a:r>
              <a:rPr lang="en-US" altLang="en-US" dirty="0"/>
              <a:t>, increment </a:t>
            </a:r>
            <a:r>
              <a:rPr lang="en-US" altLang="en-US" dirty="0" smtClean="0"/>
              <a:t>local entry </a:t>
            </a:r>
            <a:r>
              <a:rPr lang="en-US" altLang="en-US" i="1" dirty="0" smtClean="0"/>
              <a:t>c</a:t>
            </a:r>
            <a:r>
              <a:rPr lang="en-US" altLang="en-US" i="1" baseline="-25000" dirty="0" smtClean="0"/>
              <a:t>i</a:t>
            </a:r>
            <a:endParaRPr lang="en-US" altLang="en-US" i="1" dirty="0" smtClean="0"/>
          </a:p>
          <a:p>
            <a:pPr marL="514350" indent="-514350" eaLnBrk="1" hangingPunct="1">
              <a:buFont typeface="+mj-lt"/>
              <a:buAutoNum type="arabicPeriod"/>
            </a:pPr>
            <a:endParaRPr lang="en-US" altLang="en-US" dirty="0" smtClean="0"/>
          </a:p>
          <a:p>
            <a:pPr marL="514350" indent="-514350" eaLnBrk="1" hangingPunct="1">
              <a:buFont typeface="+mj-lt"/>
              <a:buAutoNum type="arabicPeriod"/>
            </a:pPr>
            <a:r>
              <a:rPr lang="en-US" altLang="en-US" dirty="0" smtClean="0"/>
              <a:t>If process </a:t>
            </a:r>
            <a:r>
              <a:rPr lang="en-US" altLang="en-US" i="1" dirty="0"/>
              <a:t>j</a:t>
            </a:r>
            <a:r>
              <a:rPr lang="en-US" altLang="en-US" dirty="0"/>
              <a:t> </a:t>
            </a:r>
            <a:r>
              <a:rPr lang="en-US" altLang="en-US" b="1" dirty="0"/>
              <a:t>receives</a:t>
            </a:r>
            <a:r>
              <a:rPr lang="en-US" altLang="en-US" dirty="0"/>
              <a:t> message with </a:t>
            </a:r>
            <a:r>
              <a:rPr lang="en-US" altLang="en-US" dirty="0" smtClean="0"/>
              <a:t>vector </a:t>
            </a:r>
            <a:r>
              <a:rPr lang="en-US" altLang="en-US" dirty="0"/>
              <a:t>[</a:t>
            </a:r>
            <a:r>
              <a:rPr lang="en-US" altLang="en-US" i="1" dirty="0"/>
              <a:t>d</a:t>
            </a:r>
            <a:r>
              <a:rPr lang="en-US" altLang="en-US" baseline="-25000" dirty="0"/>
              <a:t>1</a:t>
            </a:r>
            <a:r>
              <a:rPr lang="en-US" altLang="en-US" dirty="0"/>
              <a:t>, </a:t>
            </a:r>
            <a:r>
              <a:rPr lang="en-US" altLang="en-US" i="1" dirty="0"/>
              <a:t>d</a:t>
            </a:r>
            <a:r>
              <a:rPr lang="en-US" altLang="en-US" baseline="-25000" dirty="0"/>
              <a:t>2</a:t>
            </a:r>
            <a:r>
              <a:rPr lang="en-US" altLang="en-US" dirty="0"/>
              <a:t>, …, </a:t>
            </a:r>
            <a:r>
              <a:rPr lang="en-US" altLang="en-US" i="1" dirty="0" err="1"/>
              <a:t>d</a:t>
            </a:r>
            <a:r>
              <a:rPr lang="en-US" altLang="en-US" i="1" baseline="-25000" dirty="0" err="1"/>
              <a:t>n</a:t>
            </a:r>
            <a:r>
              <a:rPr lang="en-US" altLang="en-US" dirty="0"/>
              <a:t>]:</a:t>
            </a:r>
          </a:p>
          <a:p>
            <a:pPr lvl="1" eaLnBrk="1" hangingPunct="1"/>
            <a:r>
              <a:rPr lang="en-US" altLang="en-US" dirty="0"/>
              <a:t>Set </a:t>
            </a:r>
            <a:r>
              <a:rPr lang="en-US" altLang="en-US" dirty="0" smtClean="0"/>
              <a:t>each </a:t>
            </a:r>
            <a:r>
              <a:rPr lang="en-US" altLang="en-US" dirty="0"/>
              <a:t>local entry </a:t>
            </a:r>
            <a:r>
              <a:rPr lang="en-US" altLang="en-US" i="1" dirty="0" err="1" smtClean="0"/>
              <a:t>c</a:t>
            </a:r>
            <a:r>
              <a:rPr lang="en-US" altLang="en-US" i="1" baseline="-25000" dirty="0" err="1" smtClean="0"/>
              <a:t>k</a:t>
            </a:r>
            <a:r>
              <a:rPr lang="en-US" altLang="en-US" dirty="0" smtClean="0"/>
              <a:t> = max{</a:t>
            </a:r>
            <a:r>
              <a:rPr lang="en-US" altLang="en-US" i="1" dirty="0" err="1" smtClean="0"/>
              <a:t>c</a:t>
            </a:r>
            <a:r>
              <a:rPr lang="en-US" altLang="en-US" i="1" baseline="-25000" dirty="0" err="1" smtClean="0"/>
              <a:t>k</a:t>
            </a:r>
            <a:r>
              <a:rPr lang="en-US" altLang="en-US" dirty="0"/>
              <a:t>, </a:t>
            </a:r>
            <a:r>
              <a:rPr lang="en-US" altLang="en-US" i="1" dirty="0" err="1" smtClean="0"/>
              <a:t>d</a:t>
            </a:r>
            <a:r>
              <a:rPr lang="en-US" altLang="en-US" i="1" baseline="-25000" dirty="0" err="1" smtClean="0"/>
              <a:t>k</a:t>
            </a:r>
            <a:r>
              <a:rPr lang="en-US" altLang="en-US" dirty="0" smtClean="0"/>
              <a:t>}</a:t>
            </a:r>
            <a:endParaRPr lang="en-US" altLang="en-US" dirty="0"/>
          </a:p>
          <a:p>
            <a:pPr lvl="1" eaLnBrk="1" hangingPunct="1"/>
            <a:r>
              <a:rPr lang="en-US" altLang="en-US" dirty="0"/>
              <a:t>Increment </a:t>
            </a:r>
            <a:r>
              <a:rPr lang="en-US" altLang="en-US" dirty="0" smtClean="0"/>
              <a:t>local entry </a:t>
            </a:r>
            <a:r>
              <a:rPr lang="en-US" altLang="en-US" i="1" dirty="0" err="1" smtClean="0"/>
              <a:t>c</a:t>
            </a:r>
            <a:r>
              <a:rPr lang="en-US" altLang="en-US" i="1" baseline="-25000" dirty="0" err="1" smtClean="0"/>
              <a:t>j</a:t>
            </a:r>
            <a:endParaRPr lang="en-US" altLang="en-US" i="1" baseline="-25000" dirty="0"/>
          </a:p>
        </p:txBody>
      </p:sp>
      <p:sp>
        <p:nvSpPr>
          <p:cNvPr id="2" name="Slide Number Placeholder 1"/>
          <p:cNvSpPr>
            <a:spLocks noGrp="1"/>
          </p:cNvSpPr>
          <p:nvPr>
            <p:ph type="sldNum" sz="quarter" idx="12"/>
          </p:nvPr>
        </p:nvSpPr>
        <p:spPr/>
        <p:txBody>
          <a:bodyPr/>
          <a:lstStyle/>
          <a:p>
            <a:fld id="{729111C5-E04E-4942-8174-12BB645D56A6}" type="slidenum">
              <a:rPr lang="en-US" smtClean="0"/>
              <a:pPr/>
              <a:t>48</a:t>
            </a:fld>
            <a:endParaRPr lang="en-US"/>
          </a:p>
        </p:txBody>
      </p:sp>
      <p:sp>
        <p:nvSpPr>
          <p:cNvPr id="68609" name="Title 1"/>
          <p:cNvSpPr>
            <a:spLocks noGrp="1"/>
          </p:cNvSpPr>
          <p:nvPr>
            <p:ph type="title"/>
          </p:nvPr>
        </p:nvSpPr>
        <p:spPr/>
        <p:txBody>
          <a:bodyPr/>
          <a:lstStyle/>
          <a:p>
            <a:r>
              <a:rPr lang="en-US" altLang="en-US" dirty="0" smtClean="0"/>
              <a:t>Vector clock (VC)</a:t>
            </a:r>
            <a:endParaRPr lang="en-US" altLang="en-US" dirty="0"/>
          </a:p>
        </p:txBody>
      </p:sp>
    </p:spTree>
    <p:extLst>
      <p:ext uri="{BB962C8B-B14F-4D97-AF65-F5344CB8AC3E}">
        <p14:creationId xmlns:p14="http://schemas.microsoft.com/office/powerpoint/2010/main" val="2557055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8610">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8610">
                                            <p:txEl>
                                              <p:pRg st="7" end="7"/>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68610">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68610">
                                            <p:txEl>
                                              <p:pRg st="10" end="1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68610">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1" y="1447800"/>
            <a:ext cx="4954562" cy="5224990"/>
          </a:xfrm>
        </p:spPr>
        <p:txBody>
          <a:bodyPr>
            <a:normAutofit/>
          </a:bodyPr>
          <a:lstStyle/>
          <a:p>
            <a:r>
              <a:rPr lang="en-US" sz="2800" spc="-150" dirty="0" smtClean="0"/>
              <a:t>All counters start at [0, 0, 0]</a:t>
            </a:r>
          </a:p>
          <a:p>
            <a:endParaRPr lang="en-US" sz="2800" dirty="0" smtClean="0"/>
          </a:p>
          <a:p>
            <a:endParaRPr lang="en-US" sz="2800" dirty="0"/>
          </a:p>
          <a:p>
            <a:r>
              <a:rPr lang="en-US" sz="2800" dirty="0" smtClean="0"/>
              <a:t>Applying local update rule</a:t>
            </a:r>
          </a:p>
          <a:p>
            <a:endParaRPr lang="en-US" sz="2800" dirty="0" smtClean="0"/>
          </a:p>
          <a:p>
            <a:endParaRPr lang="en-US" sz="2800" dirty="0"/>
          </a:p>
          <a:p>
            <a:r>
              <a:rPr lang="en-US" sz="2800" dirty="0" smtClean="0"/>
              <a:t>Applying message rule</a:t>
            </a:r>
          </a:p>
          <a:p>
            <a:pPr lvl="1"/>
            <a:r>
              <a:rPr lang="en-US" sz="2800" dirty="0" smtClean="0"/>
              <a:t>Local vector clock </a:t>
            </a:r>
            <a:r>
              <a:rPr lang="en-US" sz="2800" b="1" dirty="0" smtClean="0"/>
              <a:t>piggybacks</a:t>
            </a:r>
            <a:r>
              <a:rPr lang="en-US" sz="2800" dirty="0" smtClean="0"/>
              <a:t> on inter-process messages</a:t>
            </a:r>
            <a:endParaRPr lang="en-US" sz="2800"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49</a:t>
            </a:fld>
            <a:endParaRPr lang="en-US"/>
          </a:p>
        </p:txBody>
      </p:sp>
      <p:sp>
        <p:nvSpPr>
          <p:cNvPr id="4" name="Title 3"/>
          <p:cNvSpPr>
            <a:spLocks noGrp="1"/>
          </p:cNvSpPr>
          <p:nvPr>
            <p:ph type="title"/>
          </p:nvPr>
        </p:nvSpPr>
        <p:spPr/>
        <p:txBody>
          <a:bodyPr/>
          <a:lstStyle/>
          <a:p>
            <a:r>
              <a:rPr lang="en-US" dirty="0" smtClean="0"/>
              <a:t>Vector clock: Example</a:t>
            </a:r>
            <a:endParaRPr lang="en-US" dirty="0"/>
          </a:p>
        </p:txBody>
      </p:sp>
      <p:cxnSp>
        <p:nvCxnSpPr>
          <p:cNvPr id="5" name="Straight Connector 4"/>
          <p:cNvCxnSpPr>
            <a:stCxn id="8" idx="2"/>
          </p:cNvCxnSpPr>
          <p:nvPr/>
        </p:nvCxnSpPr>
        <p:spPr>
          <a:xfrm>
            <a:off x="5847082" y="2388178"/>
            <a:ext cx="2389" cy="3266310"/>
          </a:xfrm>
          <a:prstGeom prst="line">
            <a:avLst/>
          </a:prstGeom>
          <a:ln w="3810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6" name="Straight Connector 5"/>
          <p:cNvCxnSpPr>
            <a:stCxn id="17" idx="2"/>
          </p:cNvCxnSpPr>
          <p:nvPr/>
        </p:nvCxnSpPr>
        <p:spPr>
          <a:xfrm flipH="1">
            <a:off x="6884894" y="2407405"/>
            <a:ext cx="1967" cy="3247083"/>
          </a:xfrm>
          <a:prstGeom prst="line">
            <a:avLst/>
          </a:prstGeom>
          <a:ln w="3810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7" name="Straight Connector 6"/>
          <p:cNvCxnSpPr>
            <a:stCxn id="18" idx="2"/>
          </p:cNvCxnSpPr>
          <p:nvPr/>
        </p:nvCxnSpPr>
        <p:spPr>
          <a:xfrm>
            <a:off x="7923854" y="2405088"/>
            <a:ext cx="3187" cy="3249400"/>
          </a:xfrm>
          <a:prstGeom prst="line">
            <a:avLst/>
          </a:prstGeom>
          <a:ln w="3810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8" name="Process 7"/>
          <p:cNvSpPr/>
          <p:nvPr/>
        </p:nvSpPr>
        <p:spPr>
          <a:xfrm>
            <a:off x="5556352" y="1806719"/>
            <a:ext cx="581459" cy="581459"/>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P1</a:t>
            </a:r>
          </a:p>
        </p:txBody>
      </p:sp>
      <p:sp>
        <p:nvSpPr>
          <p:cNvPr id="9" name="Oval 8"/>
          <p:cNvSpPr/>
          <p:nvPr/>
        </p:nvSpPr>
        <p:spPr>
          <a:xfrm>
            <a:off x="5778322" y="2646993"/>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0" name="Oval 9"/>
          <p:cNvSpPr/>
          <p:nvPr/>
        </p:nvSpPr>
        <p:spPr>
          <a:xfrm>
            <a:off x="5778322" y="3168440"/>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1" name="TextBox 10"/>
          <p:cNvSpPr txBox="1"/>
          <p:nvPr/>
        </p:nvSpPr>
        <p:spPr>
          <a:xfrm>
            <a:off x="5442495" y="2443322"/>
            <a:ext cx="356188" cy="461665"/>
          </a:xfrm>
          <a:prstGeom prst="rect">
            <a:avLst/>
          </a:prstGeom>
          <a:noFill/>
        </p:spPr>
        <p:txBody>
          <a:bodyPr wrap="none" rtlCol="0">
            <a:spAutoFit/>
          </a:bodyPr>
          <a:lstStyle/>
          <a:p>
            <a:r>
              <a:rPr lang="en-US" sz="2400" dirty="0">
                <a:latin typeface="Arial" charset="0"/>
                <a:ea typeface="Arial" charset="0"/>
                <a:cs typeface="Arial" charset="0"/>
              </a:rPr>
              <a:t>a</a:t>
            </a:r>
            <a:endParaRPr lang="en-US" sz="2400" dirty="0" smtClean="0">
              <a:latin typeface="Arial" charset="0"/>
              <a:ea typeface="Arial" charset="0"/>
              <a:cs typeface="Arial" charset="0"/>
            </a:endParaRPr>
          </a:p>
        </p:txBody>
      </p:sp>
      <p:sp>
        <p:nvSpPr>
          <p:cNvPr id="12" name="TextBox 11"/>
          <p:cNvSpPr txBox="1"/>
          <p:nvPr/>
        </p:nvSpPr>
        <p:spPr>
          <a:xfrm>
            <a:off x="5434915" y="2980310"/>
            <a:ext cx="372218" cy="461665"/>
          </a:xfrm>
          <a:prstGeom prst="rect">
            <a:avLst/>
          </a:prstGeom>
          <a:noFill/>
        </p:spPr>
        <p:txBody>
          <a:bodyPr wrap="none" rtlCol="0">
            <a:spAutoFit/>
          </a:bodyPr>
          <a:lstStyle/>
          <a:p>
            <a:r>
              <a:rPr lang="en-US" sz="2400" dirty="0">
                <a:latin typeface="Arial" charset="0"/>
                <a:ea typeface="Arial" charset="0"/>
                <a:cs typeface="Arial" charset="0"/>
              </a:rPr>
              <a:t>b</a:t>
            </a:r>
            <a:endParaRPr lang="en-US" sz="2400" dirty="0" smtClean="0">
              <a:latin typeface="Arial" charset="0"/>
              <a:ea typeface="Arial" charset="0"/>
              <a:cs typeface="Arial" charset="0"/>
            </a:endParaRPr>
          </a:p>
        </p:txBody>
      </p:sp>
      <p:sp>
        <p:nvSpPr>
          <p:cNvPr id="14" name="Oval 13"/>
          <p:cNvSpPr/>
          <p:nvPr/>
        </p:nvSpPr>
        <p:spPr>
          <a:xfrm>
            <a:off x="6816134" y="347661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5" name="TextBox 14"/>
          <p:cNvSpPr txBox="1"/>
          <p:nvPr/>
        </p:nvSpPr>
        <p:spPr>
          <a:xfrm>
            <a:off x="6547733" y="3470406"/>
            <a:ext cx="356188" cy="461665"/>
          </a:xfrm>
          <a:prstGeom prst="rect">
            <a:avLst/>
          </a:prstGeom>
          <a:noFill/>
        </p:spPr>
        <p:txBody>
          <a:bodyPr wrap="none" rtlCol="0">
            <a:spAutoFit/>
          </a:bodyPr>
          <a:lstStyle/>
          <a:p>
            <a:r>
              <a:rPr lang="en-US" sz="2400" dirty="0">
                <a:latin typeface="Arial" charset="0"/>
                <a:ea typeface="Arial" charset="0"/>
                <a:cs typeface="Arial" charset="0"/>
              </a:rPr>
              <a:t>c</a:t>
            </a:r>
            <a:endParaRPr lang="en-US" sz="2400" dirty="0" smtClean="0">
              <a:latin typeface="Arial" charset="0"/>
              <a:ea typeface="Arial" charset="0"/>
              <a:cs typeface="Arial" charset="0"/>
            </a:endParaRPr>
          </a:p>
        </p:txBody>
      </p:sp>
      <p:cxnSp>
        <p:nvCxnSpPr>
          <p:cNvPr id="16" name="Straight Arrow Connector 15"/>
          <p:cNvCxnSpPr>
            <a:stCxn id="10" idx="6"/>
            <a:endCxn id="14" idx="2"/>
          </p:cNvCxnSpPr>
          <p:nvPr/>
        </p:nvCxnSpPr>
        <p:spPr>
          <a:xfrm>
            <a:off x="5915842" y="3237200"/>
            <a:ext cx="900292" cy="308171"/>
          </a:xfrm>
          <a:prstGeom prst="straightConnector1">
            <a:avLst/>
          </a:prstGeom>
          <a:ln w="38100">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17" name="Process 16"/>
          <p:cNvSpPr/>
          <p:nvPr/>
        </p:nvSpPr>
        <p:spPr>
          <a:xfrm>
            <a:off x="6594973" y="1823629"/>
            <a:ext cx="583776" cy="583776"/>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P2</a:t>
            </a:r>
          </a:p>
        </p:txBody>
      </p:sp>
      <p:sp>
        <p:nvSpPr>
          <p:cNvPr id="18" name="Process 17"/>
          <p:cNvSpPr/>
          <p:nvPr/>
        </p:nvSpPr>
        <p:spPr>
          <a:xfrm>
            <a:off x="7633124" y="1823629"/>
            <a:ext cx="581459" cy="581459"/>
          </a:xfrm>
          <a:prstGeom prst="flowChartProcess">
            <a:avLst/>
          </a:prstGeom>
          <a:solidFill>
            <a:schemeClr val="tx2">
              <a:lumMod val="20000"/>
              <a:lumOff val="8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rPr>
              <a:t>P3</a:t>
            </a:r>
          </a:p>
        </p:txBody>
      </p:sp>
      <p:sp>
        <p:nvSpPr>
          <p:cNvPr id="19" name="TextBox 18"/>
          <p:cNvSpPr txBox="1"/>
          <p:nvPr/>
        </p:nvSpPr>
        <p:spPr>
          <a:xfrm>
            <a:off x="6418729" y="5861941"/>
            <a:ext cx="2020105" cy="400110"/>
          </a:xfrm>
          <a:prstGeom prst="rect">
            <a:avLst/>
          </a:prstGeom>
          <a:noFill/>
        </p:spPr>
        <p:txBody>
          <a:bodyPr wrap="none" rtlCol="0">
            <a:spAutoFit/>
          </a:bodyPr>
          <a:lstStyle/>
          <a:p>
            <a:r>
              <a:rPr lang="en-US" dirty="0" smtClean="0">
                <a:latin typeface="Arial" charset="0"/>
                <a:ea typeface="Arial" charset="0"/>
                <a:cs typeface="Arial" charset="0"/>
              </a:rPr>
              <a:t>Physical time ↓</a:t>
            </a:r>
          </a:p>
        </p:txBody>
      </p:sp>
      <p:sp>
        <p:nvSpPr>
          <p:cNvPr id="20" name="Oval 19"/>
          <p:cNvSpPr/>
          <p:nvPr/>
        </p:nvSpPr>
        <p:spPr>
          <a:xfrm>
            <a:off x="6816134" y="4200100"/>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21" name="TextBox 20"/>
          <p:cNvSpPr txBox="1"/>
          <p:nvPr/>
        </p:nvSpPr>
        <p:spPr>
          <a:xfrm>
            <a:off x="6480803" y="4016389"/>
            <a:ext cx="372218" cy="461665"/>
          </a:xfrm>
          <a:prstGeom prst="rect">
            <a:avLst/>
          </a:prstGeom>
          <a:noFill/>
        </p:spPr>
        <p:txBody>
          <a:bodyPr wrap="none" rtlCol="0">
            <a:spAutoFit/>
          </a:bodyPr>
          <a:lstStyle/>
          <a:p>
            <a:r>
              <a:rPr lang="en-US" sz="2400" dirty="0" smtClean="0">
                <a:latin typeface="Arial" charset="0"/>
                <a:ea typeface="Arial" charset="0"/>
                <a:cs typeface="Arial" charset="0"/>
              </a:rPr>
              <a:t>d</a:t>
            </a:r>
          </a:p>
        </p:txBody>
      </p:sp>
      <p:sp>
        <p:nvSpPr>
          <p:cNvPr id="30" name="Oval 29"/>
          <p:cNvSpPr/>
          <p:nvPr/>
        </p:nvSpPr>
        <p:spPr>
          <a:xfrm>
            <a:off x="7853524" y="4515473"/>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32" name="Oval 31"/>
          <p:cNvSpPr/>
          <p:nvPr/>
        </p:nvSpPr>
        <p:spPr>
          <a:xfrm>
            <a:off x="7853524" y="2856175"/>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33" name="TextBox 32"/>
          <p:cNvSpPr txBox="1"/>
          <p:nvPr/>
        </p:nvSpPr>
        <p:spPr>
          <a:xfrm>
            <a:off x="7517194" y="2667124"/>
            <a:ext cx="356188" cy="461665"/>
          </a:xfrm>
          <a:prstGeom prst="rect">
            <a:avLst/>
          </a:prstGeom>
          <a:noFill/>
        </p:spPr>
        <p:txBody>
          <a:bodyPr wrap="none" rtlCol="0">
            <a:spAutoFit/>
          </a:bodyPr>
          <a:lstStyle/>
          <a:p>
            <a:r>
              <a:rPr lang="en-US" sz="2400" dirty="0" smtClean="0">
                <a:latin typeface="Arial" charset="0"/>
                <a:ea typeface="Arial" charset="0"/>
                <a:cs typeface="Arial" charset="0"/>
              </a:rPr>
              <a:t>e</a:t>
            </a:r>
          </a:p>
        </p:txBody>
      </p:sp>
      <p:sp>
        <p:nvSpPr>
          <p:cNvPr id="34" name="TextBox 33"/>
          <p:cNvSpPr txBox="1"/>
          <p:nvPr/>
        </p:nvSpPr>
        <p:spPr>
          <a:xfrm>
            <a:off x="7601431" y="4593902"/>
            <a:ext cx="287258" cy="461665"/>
          </a:xfrm>
          <a:prstGeom prst="rect">
            <a:avLst/>
          </a:prstGeom>
          <a:noFill/>
        </p:spPr>
        <p:txBody>
          <a:bodyPr wrap="none" rtlCol="0">
            <a:spAutoFit/>
          </a:bodyPr>
          <a:lstStyle/>
          <a:p>
            <a:r>
              <a:rPr lang="en-US" sz="2400" smtClean="0">
                <a:latin typeface="Arial" charset="0"/>
                <a:ea typeface="Arial" charset="0"/>
                <a:cs typeface="Arial" charset="0"/>
              </a:rPr>
              <a:t>f</a:t>
            </a:r>
            <a:endParaRPr lang="en-US" sz="2400" dirty="0" smtClean="0">
              <a:latin typeface="Arial" charset="0"/>
              <a:ea typeface="Arial" charset="0"/>
              <a:cs typeface="Arial" charset="0"/>
            </a:endParaRPr>
          </a:p>
        </p:txBody>
      </p:sp>
      <p:sp>
        <p:nvSpPr>
          <p:cNvPr id="41" name="TextBox 40"/>
          <p:cNvSpPr txBox="1"/>
          <p:nvPr/>
        </p:nvSpPr>
        <p:spPr>
          <a:xfrm rot="1111883">
            <a:off x="5847257" y="3328747"/>
            <a:ext cx="825867" cy="369332"/>
          </a:xfrm>
          <a:prstGeom prst="rect">
            <a:avLst/>
          </a:prstGeom>
          <a:noFill/>
        </p:spPr>
        <p:txBody>
          <a:bodyPr wrap="none" rtlCol="0">
            <a:spAutoFit/>
          </a:bodyPr>
          <a:lstStyle/>
          <a:p>
            <a:r>
              <a:rPr lang="en-US" sz="1800" b="0" dirty="0" smtClean="0">
                <a:latin typeface="Arial" charset="0"/>
                <a:ea typeface="Arial" charset="0"/>
                <a:cs typeface="Arial" charset="0"/>
              </a:rPr>
              <a:t>[2,0,0]</a:t>
            </a:r>
          </a:p>
        </p:txBody>
      </p:sp>
      <p:sp>
        <p:nvSpPr>
          <p:cNvPr id="42" name="TextBox 41"/>
          <p:cNvSpPr txBox="1"/>
          <p:nvPr/>
        </p:nvSpPr>
        <p:spPr>
          <a:xfrm>
            <a:off x="5855748" y="2492514"/>
            <a:ext cx="923651" cy="400110"/>
          </a:xfrm>
          <a:prstGeom prst="rect">
            <a:avLst/>
          </a:prstGeom>
          <a:noFill/>
        </p:spPr>
        <p:txBody>
          <a:bodyPr wrap="none" rtlCol="0">
            <a:spAutoFit/>
          </a:bodyPr>
          <a:lstStyle/>
          <a:p>
            <a:r>
              <a:rPr lang="en-US" b="0" dirty="0" smtClean="0">
                <a:latin typeface="Arial" charset="0"/>
                <a:ea typeface="Arial" charset="0"/>
                <a:cs typeface="Arial" charset="0"/>
              </a:rPr>
              <a:t>[1,0,0]</a:t>
            </a:r>
          </a:p>
        </p:txBody>
      </p:sp>
      <p:sp>
        <p:nvSpPr>
          <p:cNvPr id="43" name="TextBox 42"/>
          <p:cNvSpPr txBox="1"/>
          <p:nvPr/>
        </p:nvSpPr>
        <p:spPr>
          <a:xfrm>
            <a:off x="5853225" y="2842584"/>
            <a:ext cx="923651" cy="400110"/>
          </a:xfrm>
          <a:prstGeom prst="rect">
            <a:avLst/>
          </a:prstGeom>
          <a:noFill/>
        </p:spPr>
        <p:txBody>
          <a:bodyPr wrap="none" rtlCol="0">
            <a:spAutoFit/>
          </a:bodyPr>
          <a:lstStyle/>
          <a:p>
            <a:r>
              <a:rPr lang="en-US" b="0" smtClean="0">
                <a:latin typeface="Arial" charset="0"/>
                <a:ea typeface="Arial" charset="0"/>
                <a:cs typeface="Arial" charset="0"/>
              </a:rPr>
              <a:t>[2,0,0]</a:t>
            </a:r>
          </a:p>
        </p:txBody>
      </p:sp>
      <p:sp>
        <p:nvSpPr>
          <p:cNvPr id="44" name="TextBox 43"/>
          <p:cNvSpPr txBox="1"/>
          <p:nvPr/>
        </p:nvSpPr>
        <p:spPr>
          <a:xfrm>
            <a:off x="6914335" y="3320743"/>
            <a:ext cx="894797" cy="400110"/>
          </a:xfrm>
          <a:prstGeom prst="rect">
            <a:avLst/>
          </a:prstGeom>
          <a:noFill/>
        </p:spPr>
        <p:txBody>
          <a:bodyPr wrap="none" rtlCol="0">
            <a:spAutoFit/>
          </a:bodyPr>
          <a:lstStyle/>
          <a:p>
            <a:r>
              <a:rPr lang="en-US" b="0" dirty="0" smtClean="0">
                <a:latin typeface="Arial" charset="0"/>
                <a:ea typeface="Arial" charset="0"/>
                <a:cs typeface="Arial" charset="0"/>
              </a:rPr>
              <a:t>[2,1,0]</a:t>
            </a:r>
          </a:p>
        </p:txBody>
      </p:sp>
      <p:sp>
        <p:nvSpPr>
          <p:cNvPr id="45" name="TextBox 44"/>
          <p:cNvSpPr txBox="1"/>
          <p:nvPr/>
        </p:nvSpPr>
        <p:spPr>
          <a:xfrm>
            <a:off x="6906139" y="3851597"/>
            <a:ext cx="894797" cy="400110"/>
          </a:xfrm>
          <a:prstGeom prst="rect">
            <a:avLst/>
          </a:prstGeom>
          <a:noFill/>
        </p:spPr>
        <p:txBody>
          <a:bodyPr wrap="none" rtlCol="0">
            <a:spAutoFit/>
          </a:bodyPr>
          <a:lstStyle/>
          <a:p>
            <a:r>
              <a:rPr lang="en-US" b="0" dirty="0" smtClean="0">
                <a:latin typeface="Arial" charset="0"/>
                <a:ea typeface="Arial" charset="0"/>
                <a:cs typeface="Arial" charset="0"/>
              </a:rPr>
              <a:t>[2,2,0]</a:t>
            </a:r>
          </a:p>
        </p:txBody>
      </p:sp>
      <p:sp>
        <p:nvSpPr>
          <p:cNvPr id="46" name="TextBox 45"/>
          <p:cNvSpPr txBox="1"/>
          <p:nvPr/>
        </p:nvSpPr>
        <p:spPr>
          <a:xfrm>
            <a:off x="7956857" y="4379985"/>
            <a:ext cx="894797" cy="400110"/>
          </a:xfrm>
          <a:prstGeom prst="rect">
            <a:avLst/>
          </a:prstGeom>
          <a:noFill/>
        </p:spPr>
        <p:txBody>
          <a:bodyPr wrap="none" rtlCol="0">
            <a:spAutoFit/>
          </a:bodyPr>
          <a:lstStyle/>
          <a:p>
            <a:r>
              <a:rPr lang="en-US" b="0" dirty="0" smtClean="0">
                <a:latin typeface="Arial" charset="0"/>
                <a:ea typeface="Arial" charset="0"/>
                <a:cs typeface="Arial" charset="0"/>
              </a:rPr>
              <a:t>[2,2,2]</a:t>
            </a:r>
          </a:p>
        </p:txBody>
      </p:sp>
      <p:sp>
        <p:nvSpPr>
          <p:cNvPr id="48" name="TextBox 47"/>
          <p:cNvSpPr txBox="1"/>
          <p:nvPr/>
        </p:nvSpPr>
        <p:spPr>
          <a:xfrm>
            <a:off x="7950017" y="2697902"/>
            <a:ext cx="894797" cy="400110"/>
          </a:xfrm>
          <a:prstGeom prst="rect">
            <a:avLst/>
          </a:prstGeom>
          <a:noFill/>
        </p:spPr>
        <p:txBody>
          <a:bodyPr wrap="none" rtlCol="0">
            <a:spAutoFit/>
          </a:bodyPr>
          <a:lstStyle/>
          <a:p>
            <a:r>
              <a:rPr lang="en-US" b="0" smtClean="0">
                <a:latin typeface="Arial" charset="0"/>
                <a:ea typeface="Arial" charset="0"/>
                <a:cs typeface="Arial" charset="0"/>
              </a:rPr>
              <a:t>[0,0,1]</a:t>
            </a:r>
            <a:endParaRPr lang="en-US" b="0" dirty="0" smtClean="0">
              <a:latin typeface="Arial" charset="0"/>
              <a:ea typeface="Arial" charset="0"/>
              <a:cs typeface="Arial" charset="0"/>
            </a:endParaRPr>
          </a:p>
        </p:txBody>
      </p:sp>
      <p:cxnSp>
        <p:nvCxnSpPr>
          <p:cNvPr id="49" name="Straight Arrow Connector 48"/>
          <p:cNvCxnSpPr>
            <a:stCxn id="20" idx="6"/>
            <a:endCxn id="30" idx="2"/>
          </p:cNvCxnSpPr>
          <p:nvPr/>
        </p:nvCxnSpPr>
        <p:spPr>
          <a:xfrm>
            <a:off x="6953654" y="4268860"/>
            <a:ext cx="899870" cy="315373"/>
          </a:xfrm>
          <a:prstGeom prst="straightConnector1">
            <a:avLst/>
          </a:prstGeom>
          <a:ln w="38100">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53" name="TextBox 52"/>
          <p:cNvSpPr txBox="1"/>
          <p:nvPr/>
        </p:nvSpPr>
        <p:spPr>
          <a:xfrm rot="1188144">
            <a:off x="6875974" y="4378794"/>
            <a:ext cx="825867" cy="369332"/>
          </a:xfrm>
          <a:prstGeom prst="rect">
            <a:avLst/>
          </a:prstGeom>
          <a:noFill/>
        </p:spPr>
        <p:txBody>
          <a:bodyPr wrap="none" rtlCol="0">
            <a:spAutoFit/>
          </a:bodyPr>
          <a:lstStyle/>
          <a:p>
            <a:r>
              <a:rPr lang="en-US" sz="1800" b="0" dirty="0" smtClean="0">
                <a:latin typeface="Arial" charset="0"/>
                <a:ea typeface="Arial" charset="0"/>
                <a:cs typeface="Arial" charset="0"/>
              </a:rPr>
              <a:t>[2,2,0]</a:t>
            </a:r>
          </a:p>
        </p:txBody>
      </p:sp>
    </p:spTree>
    <p:extLst>
      <p:ext uri="{BB962C8B-B14F-4D97-AF65-F5344CB8AC3E}">
        <p14:creationId xmlns:p14="http://schemas.microsoft.com/office/powerpoint/2010/main" val="20367448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3" end="3"/>
                                            </p:txEl>
                                          </p:spTgt>
                                        </p:tgtEl>
                                        <p:attrNameLst>
                                          <p:attrName>style.visibility</p:attrName>
                                        </p:attrNameLst>
                                      </p:cBhvr>
                                      <p:to>
                                        <p:strVal val="visible"/>
                                      </p:to>
                                    </p:set>
                                  </p:childTnLst>
                                </p:cTn>
                              </p:par>
                              <p:par>
                                <p:cTn id="9" presetID="3" presetClass="emph" presetSubtype="2" fill="hold" nodeType="withEffect">
                                  <p:stCondLst>
                                    <p:cond delay="0"/>
                                  </p:stCondLst>
                                  <p:childTnLst>
                                    <p:animClr clrSpc="rgb" dir="cw">
                                      <p:cBhvr override="childStyle">
                                        <p:cTn id="10" dur="500" fill="hold"/>
                                        <p:tgtEl>
                                          <p:spTgt spid="2">
                                            <p:txEl>
                                              <p:pRg st="0" end="0"/>
                                            </p:txEl>
                                          </p:spTgt>
                                        </p:tgtEl>
                                        <p:attrNameLst>
                                          <p:attrName>style.color</p:attrName>
                                        </p:attrNameLst>
                                      </p:cBhvr>
                                      <p:to>
                                        <a:srgbClr val="797979"/>
                                      </p:to>
                                    </p:animClr>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7" end="7"/>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4"/>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4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46"/>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53"/>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4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2" grpId="0"/>
      <p:bldP spid="43" grpId="0"/>
      <p:bldP spid="44" grpId="0"/>
      <p:bldP spid="45" grpId="0"/>
      <p:bldP spid="46" grpId="0"/>
      <p:bldP spid="48" grpId="0"/>
      <p:bldP spid="5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Title 1"/>
          <p:cNvSpPr>
            <a:spLocks noGrp="1"/>
          </p:cNvSpPr>
          <p:nvPr>
            <p:ph type="title"/>
          </p:nvPr>
        </p:nvSpPr>
        <p:spPr/>
        <p:txBody>
          <a:bodyPr/>
          <a:lstStyle/>
          <a:p>
            <a:r>
              <a:rPr lang="en-US" altLang="en-US" smtClean="0"/>
              <a:t>Today</a:t>
            </a:r>
            <a:endParaRPr lang="en-US" altLang="en-US" dirty="0"/>
          </a:p>
        </p:txBody>
      </p:sp>
      <p:sp>
        <p:nvSpPr>
          <p:cNvPr id="39938" name="Content Placeholder 2"/>
          <p:cNvSpPr>
            <a:spLocks noGrp="1"/>
          </p:cNvSpPr>
          <p:nvPr>
            <p:ph idx="1"/>
          </p:nvPr>
        </p:nvSpPr>
        <p:spPr/>
        <p:txBody>
          <a:bodyPr>
            <a:normAutofit/>
          </a:bodyPr>
          <a:lstStyle/>
          <a:p>
            <a:pPr marL="514350" indent="-514350">
              <a:buFont typeface="+mj-lt"/>
              <a:buAutoNum type="arabicPeriod"/>
            </a:pPr>
            <a:r>
              <a:rPr lang="en-US" altLang="en-US" sz="3200" dirty="0" smtClean="0">
                <a:solidFill>
                  <a:schemeClr val="bg1">
                    <a:lumMod val="50000"/>
                  </a:schemeClr>
                </a:solidFill>
              </a:rPr>
              <a:t>The need for time synchronization</a:t>
            </a:r>
          </a:p>
          <a:p>
            <a:pPr marL="514350" indent="-514350">
              <a:buFont typeface="+mj-lt"/>
              <a:buAutoNum type="arabicPeriod"/>
            </a:pPr>
            <a:endParaRPr lang="en-US" altLang="en-US" sz="3200" dirty="0" smtClean="0"/>
          </a:p>
          <a:p>
            <a:pPr marL="514350" indent="-514350">
              <a:buFont typeface="+mj-lt"/>
              <a:buAutoNum type="arabicPeriod"/>
            </a:pPr>
            <a:r>
              <a:rPr lang="en-US" altLang="en-US" sz="3200" b="1" dirty="0" smtClean="0"/>
              <a:t>“Wall clock time” synchronization</a:t>
            </a:r>
          </a:p>
          <a:p>
            <a:pPr marL="914400" lvl="1" indent="-514350"/>
            <a:r>
              <a:rPr lang="en-US" altLang="en-US" sz="3200" spc="-150" dirty="0" smtClean="0"/>
              <a:t>Cristian’s algorithm, Berkeley algorithm, NTP</a:t>
            </a:r>
          </a:p>
          <a:p>
            <a:pPr marL="914400" lvl="1" indent="-514350"/>
            <a:endParaRPr lang="en-US" altLang="en-US" sz="3200" dirty="0" smtClean="0"/>
          </a:p>
          <a:p>
            <a:pPr marL="514350" indent="-514350">
              <a:buFont typeface="+mj-lt"/>
              <a:buAutoNum type="arabicPeriod"/>
            </a:pPr>
            <a:r>
              <a:rPr lang="en-US" altLang="en-US" sz="3200" dirty="0" smtClean="0"/>
              <a:t>Logical Time</a:t>
            </a:r>
          </a:p>
          <a:p>
            <a:pPr marL="914400" lvl="1" indent="-514350"/>
            <a:r>
              <a:rPr lang="en-US" altLang="en-US" sz="3200" dirty="0" smtClean="0"/>
              <a:t>Lamport clocks</a:t>
            </a:r>
          </a:p>
          <a:p>
            <a:pPr marL="914400" lvl="1" indent="-514350"/>
            <a:r>
              <a:rPr lang="en-US" altLang="en-US" sz="3200" dirty="0" smtClean="0"/>
              <a:t>Vector clocks</a:t>
            </a:r>
            <a:endParaRPr lang="en-US" altLang="en-US" sz="3200" dirty="0"/>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5</a:t>
            </a:fld>
            <a:endParaRPr lang="en-US"/>
          </a:p>
        </p:txBody>
      </p:sp>
    </p:spTree>
    <p:extLst>
      <p:ext uri="{BB962C8B-B14F-4D97-AF65-F5344CB8AC3E}">
        <p14:creationId xmlns:p14="http://schemas.microsoft.com/office/powerpoint/2010/main" val="30555944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0" y="1447800"/>
            <a:ext cx="8762999" cy="5224990"/>
          </a:xfrm>
        </p:spPr>
        <p:txBody>
          <a:bodyPr>
            <a:noAutofit/>
          </a:bodyPr>
          <a:lstStyle/>
          <a:p>
            <a:r>
              <a:rPr lang="en-US" sz="3200" spc="-150" dirty="0" smtClean="0"/>
              <a:t>Rule for comparing vector clocks:</a:t>
            </a:r>
          </a:p>
          <a:p>
            <a:pPr lvl="1"/>
            <a:r>
              <a:rPr lang="en-US" sz="3200" spc="-150" dirty="0"/>
              <a:t>V(</a:t>
            </a:r>
            <a:r>
              <a:rPr lang="en-US" sz="3200" b="1" spc="-150" dirty="0"/>
              <a:t>a</a:t>
            </a:r>
            <a:r>
              <a:rPr lang="en-US" sz="3200" spc="-150" dirty="0"/>
              <a:t>) </a:t>
            </a:r>
            <a:r>
              <a:rPr lang="en-US" sz="3200" spc="-150" dirty="0" smtClean="0"/>
              <a:t>= </a:t>
            </a:r>
            <a:r>
              <a:rPr lang="en-US" sz="3200" spc="-150" dirty="0"/>
              <a:t>V(</a:t>
            </a:r>
            <a:r>
              <a:rPr lang="en-US" sz="3200" b="1" spc="-150" dirty="0"/>
              <a:t>b</a:t>
            </a:r>
            <a:r>
              <a:rPr lang="en-US" sz="3200" spc="-150" dirty="0"/>
              <a:t>) when </a:t>
            </a:r>
            <a:r>
              <a:rPr lang="en-US" sz="3200" b="1" spc="-150" dirty="0" err="1"/>
              <a:t>a</a:t>
            </a:r>
            <a:r>
              <a:rPr lang="en-US" sz="3200" i="1" spc="-150" baseline="-25000" dirty="0" err="1"/>
              <a:t>k</a:t>
            </a:r>
            <a:r>
              <a:rPr lang="en-US" sz="3200" spc="-150" dirty="0"/>
              <a:t> </a:t>
            </a:r>
            <a:r>
              <a:rPr lang="en-US" sz="3200" spc="-150" dirty="0" smtClean="0"/>
              <a:t>= </a:t>
            </a:r>
            <a:r>
              <a:rPr lang="en-US" sz="3200" b="1" spc="-150" dirty="0" err="1"/>
              <a:t>b</a:t>
            </a:r>
            <a:r>
              <a:rPr lang="en-US" sz="3200" i="1" spc="-150" baseline="-25000" dirty="0" err="1"/>
              <a:t>k</a:t>
            </a:r>
            <a:r>
              <a:rPr lang="en-US" sz="3200" spc="-150" dirty="0"/>
              <a:t> for all </a:t>
            </a:r>
            <a:r>
              <a:rPr lang="en-US" sz="3200" i="1" spc="-150" dirty="0"/>
              <a:t>k</a:t>
            </a:r>
          </a:p>
          <a:p>
            <a:pPr lvl="1"/>
            <a:r>
              <a:rPr lang="en-US" sz="3200" spc="-150" dirty="0" smtClean="0"/>
              <a:t>V(</a:t>
            </a:r>
            <a:r>
              <a:rPr lang="en-US" sz="3200" b="1" spc="-150" dirty="0" smtClean="0"/>
              <a:t>a</a:t>
            </a:r>
            <a:r>
              <a:rPr lang="en-US" sz="3200" spc="-150" dirty="0" smtClean="0"/>
              <a:t>) &lt; V(</a:t>
            </a:r>
            <a:r>
              <a:rPr lang="en-US" sz="3200" b="1" spc="-150" dirty="0" smtClean="0"/>
              <a:t>b</a:t>
            </a:r>
            <a:r>
              <a:rPr lang="en-US" sz="3200" spc="-150" dirty="0" smtClean="0"/>
              <a:t>) when </a:t>
            </a:r>
            <a:r>
              <a:rPr lang="en-US" sz="3200" b="1" spc="-150" dirty="0" err="1" smtClean="0"/>
              <a:t>a</a:t>
            </a:r>
            <a:r>
              <a:rPr lang="en-US" sz="3200" i="1" spc="-150" baseline="-25000" dirty="0" err="1" smtClean="0"/>
              <a:t>k</a:t>
            </a:r>
            <a:r>
              <a:rPr lang="en-US" sz="3200" spc="-150" dirty="0" smtClean="0"/>
              <a:t> ≤ </a:t>
            </a:r>
            <a:r>
              <a:rPr lang="en-US" sz="3200" b="1" spc="-150" dirty="0" err="1" smtClean="0"/>
              <a:t>b</a:t>
            </a:r>
            <a:r>
              <a:rPr lang="en-US" sz="3200" i="1" spc="-150" baseline="-25000" dirty="0" err="1" smtClean="0"/>
              <a:t>k</a:t>
            </a:r>
            <a:r>
              <a:rPr lang="en-US" sz="3200" spc="-150" dirty="0" smtClean="0"/>
              <a:t> for all </a:t>
            </a:r>
            <a:r>
              <a:rPr lang="en-US" sz="3200" i="1" spc="-150" dirty="0" smtClean="0"/>
              <a:t>k</a:t>
            </a:r>
            <a:r>
              <a:rPr lang="en-US" sz="3200" spc="-150" dirty="0" smtClean="0"/>
              <a:t> and V(</a:t>
            </a:r>
            <a:r>
              <a:rPr lang="en-US" sz="3200" b="1" spc="-150" dirty="0" smtClean="0"/>
              <a:t>a</a:t>
            </a:r>
            <a:r>
              <a:rPr lang="en-US" sz="3200" spc="-150" dirty="0" smtClean="0"/>
              <a:t>) ≠ V(</a:t>
            </a:r>
            <a:r>
              <a:rPr lang="en-US" sz="3200" b="1" spc="-150" dirty="0" smtClean="0"/>
              <a:t>b</a:t>
            </a:r>
            <a:r>
              <a:rPr lang="en-US" sz="3200" spc="-150" dirty="0" smtClean="0"/>
              <a:t>)</a:t>
            </a:r>
          </a:p>
          <a:p>
            <a:endParaRPr lang="en-US" sz="3200" b="1" i="1" spc="-150" dirty="0" smtClean="0"/>
          </a:p>
          <a:p>
            <a:r>
              <a:rPr lang="en-US" sz="3200" b="1" spc="-150" dirty="0" smtClean="0"/>
              <a:t>Concurrency: </a:t>
            </a:r>
            <a:r>
              <a:rPr lang="en-US" sz="3200" b="1" i="1" spc="-150" dirty="0" smtClean="0"/>
              <a:t>a</a:t>
            </a:r>
            <a:r>
              <a:rPr lang="en-US" sz="3200" i="1" spc="-150" dirty="0" smtClean="0"/>
              <a:t> || </a:t>
            </a:r>
            <a:r>
              <a:rPr lang="en-US" sz="3200" b="1" i="1" spc="-150" dirty="0" smtClean="0"/>
              <a:t>b</a:t>
            </a:r>
            <a:r>
              <a:rPr lang="en-US" sz="3200" i="1" spc="-150" dirty="0" smtClean="0"/>
              <a:t> </a:t>
            </a:r>
            <a:r>
              <a:rPr lang="en-US" sz="3200" spc="-150" dirty="0" smtClean="0"/>
              <a:t>if </a:t>
            </a:r>
            <a:r>
              <a:rPr lang="en-US" sz="3200" b="1" spc="-150" dirty="0" err="1" smtClean="0"/>
              <a:t>a</a:t>
            </a:r>
            <a:r>
              <a:rPr lang="en-US" sz="3200" i="1" spc="-150" baseline="-25000" dirty="0" err="1" smtClean="0"/>
              <a:t>i</a:t>
            </a:r>
            <a:r>
              <a:rPr lang="en-US" sz="3200" spc="-150" dirty="0" smtClean="0"/>
              <a:t> &lt; </a:t>
            </a:r>
            <a:r>
              <a:rPr lang="en-US" sz="3200" b="1" spc="-150" dirty="0" smtClean="0"/>
              <a:t>b</a:t>
            </a:r>
            <a:r>
              <a:rPr lang="en-US" sz="3200" i="1" spc="-150" baseline="-25000" dirty="0" smtClean="0"/>
              <a:t>i</a:t>
            </a:r>
            <a:r>
              <a:rPr lang="en-US" sz="3200" spc="-150" dirty="0" smtClean="0"/>
              <a:t> and </a:t>
            </a:r>
            <a:r>
              <a:rPr lang="en-US" sz="3200" b="1" spc="-150" dirty="0" err="1" smtClean="0"/>
              <a:t>a</a:t>
            </a:r>
            <a:r>
              <a:rPr lang="en-US" sz="3200" i="1" spc="-150" baseline="-25000" dirty="0" err="1" smtClean="0"/>
              <a:t>j</a:t>
            </a:r>
            <a:r>
              <a:rPr lang="en-US" sz="3200" spc="-150" dirty="0" smtClean="0"/>
              <a:t> &gt; </a:t>
            </a:r>
            <a:r>
              <a:rPr lang="en-US" sz="3200" b="1" spc="-150" dirty="0" err="1" smtClean="0"/>
              <a:t>b</a:t>
            </a:r>
            <a:r>
              <a:rPr lang="en-US" sz="3200" i="1" spc="-150" baseline="-25000" dirty="0" err="1" smtClean="0"/>
              <a:t>j</a:t>
            </a:r>
            <a:r>
              <a:rPr lang="en-US" sz="3200" spc="-150" dirty="0" smtClean="0"/>
              <a:t>, some </a:t>
            </a:r>
            <a:r>
              <a:rPr lang="en-US" sz="3200" i="1" spc="-150" dirty="0" err="1" smtClean="0"/>
              <a:t>i</a:t>
            </a:r>
            <a:r>
              <a:rPr lang="en-US" sz="3200" spc="-150" dirty="0" smtClean="0"/>
              <a:t>, </a:t>
            </a:r>
            <a:r>
              <a:rPr lang="en-US" sz="3200" i="1" spc="-150" dirty="0" smtClean="0"/>
              <a:t>j</a:t>
            </a:r>
          </a:p>
          <a:p>
            <a:pPr>
              <a:buClr>
                <a:schemeClr val="tx1"/>
              </a:buClr>
            </a:pPr>
            <a:endParaRPr lang="en-US" sz="3200" dirty="0" smtClean="0"/>
          </a:p>
          <a:p>
            <a:pPr>
              <a:buClr>
                <a:schemeClr val="tx1"/>
              </a:buClr>
            </a:pPr>
            <a:r>
              <a:rPr lang="en-US" sz="3200" dirty="0" smtClean="0"/>
              <a:t>V(a) &lt; V(z) </a:t>
            </a:r>
            <a:r>
              <a:rPr lang="en-US" sz="3200" b="1" dirty="0" smtClean="0"/>
              <a:t>when</a:t>
            </a:r>
            <a:r>
              <a:rPr lang="en-US" sz="3200" dirty="0" smtClean="0"/>
              <a:t> there is</a:t>
            </a:r>
            <a:br>
              <a:rPr lang="en-US" sz="3200" dirty="0" smtClean="0"/>
            </a:br>
            <a:r>
              <a:rPr lang="en-US" sz="3200" dirty="0" smtClean="0"/>
              <a:t>a chain of events linked by</a:t>
            </a:r>
            <a:br>
              <a:rPr lang="en-US" sz="3200" dirty="0" smtClean="0"/>
            </a:br>
            <a:r>
              <a:rPr lang="en-US" sz="3200" dirty="0" smtClean="0">
                <a:sym typeface="Wingdings"/>
              </a:rPr>
              <a:t> between a and z</a:t>
            </a:r>
            <a:endParaRPr lang="en-US" sz="3200" dirty="0" smtClean="0"/>
          </a:p>
          <a:p>
            <a:endParaRPr lang="en-US" sz="3200" b="1" i="1" spc="-150" dirty="0" smtClean="0"/>
          </a:p>
          <a:p>
            <a:endParaRPr lang="en-US" sz="3200" i="1"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50</a:t>
            </a:fld>
            <a:endParaRPr lang="en-US"/>
          </a:p>
        </p:txBody>
      </p:sp>
      <p:sp>
        <p:nvSpPr>
          <p:cNvPr id="4" name="Title 3"/>
          <p:cNvSpPr>
            <a:spLocks noGrp="1"/>
          </p:cNvSpPr>
          <p:nvPr>
            <p:ph type="title"/>
          </p:nvPr>
        </p:nvSpPr>
        <p:spPr/>
        <p:txBody>
          <a:bodyPr/>
          <a:lstStyle/>
          <a:p>
            <a:r>
              <a:rPr lang="en-US" dirty="0"/>
              <a:t>V</a:t>
            </a:r>
            <a:r>
              <a:rPr lang="en-US" dirty="0" smtClean="0"/>
              <a:t>ector clocks can establish causality</a:t>
            </a:r>
            <a:endParaRPr lang="en-US" dirty="0"/>
          </a:p>
        </p:txBody>
      </p:sp>
      <p:grpSp>
        <p:nvGrpSpPr>
          <p:cNvPr id="25" name="Group 24"/>
          <p:cNvGrpSpPr/>
          <p:nvPr/>
        </p:nvGrpSpPr>
        <p:grpSpPr>
          <a:xfrm>
            <a:off x="5839353" y="4430930"/>
            <a:ext cx="2572875" cy="2241860"/>
            <a:chOff x="2631458" y="4568643"/>
            <a:chExt cx="2572875" cy="2241860"/>
          </a:xfrm>
        </p:grpSpPr>
        <p:cxnSp>
          <p:nvCxnSpPr>
            <p:cNvPr id="56" name="Straight Connector 55"/>
            <p:cNvCxnSpPr/>
            <p:nvPr/>
          </p:nvCxnSpPr>
          <p:spPr>
            <a:xfrm>
              <a:off x="3057907" y="4568643"/>
              <a:ext cx="3307" cy="1427262"/>
            </a:xfrm>
            <a:prstGeom prst="line">
              <a:avLst/>
            </a:prstGeom>
            <a:ln w="3810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57" name="Straight Connector 56"/>
            <p:cNvCxnSpPr/>
            <p:nvPr/>
          </p:nvCxnSpPr>
          <p:spPr>
            <a:xfrm>
              <a:off x="4095178" y="5383241"/>
              <a:ext cx="3307" cy="1427262"/>
            </a:xfrm>
            <a:prstGeom prst="line">
              <a:avLst/>
            </a:prstGeom>
            <a:ln w="3810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35" name="Oval 34"/>
            <p:cNvSpPr/>
            <p:nvPr/>
          </p:nvSpPr>
          <p:spPr>
            <a:xfrm>
              <a:off x="2990895" y="4823153"/>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0" dirty="0">
                <a:solidFill>
                  <a:schemeClr val="tx1"/>
                </a:solidFill>
                <a:latin typeface="+mn-lt"/>
              </a:endParaRPr>
            </a:p>
          </p:txBody>
        </p:sp>
        <p:sp>
          <p:nvSpPr>
            <p:cNvPr id="36" name="Oval 35"/>
            <p:cNvSpPr/>
            <p:nvPr/>
          </p:nvSpPr>
          <p:spPr>
            <a:xfrm>
              <a:off x="2990895" y="5344600"/>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0" dirty="0">
                <a:solidFill>
                  <a:schemeClr val="tx1"/>
                </a:solidFill>
                <a:latin typeface="+mn-lt"/>
              </a:endParaRPr>
            </a:p>
          </p:txBody>
        </p:sp>
        <p:sp>
          <p:nvSpPr>
            <p:cNvPr id="37" name="TextBox 36"/>
            <p:cNvSpPr txBox="1"/>
            <p:nvPr/>
          </p:nvSpPr>
          <p:spPr>
            <a:xfrm>
              <a:off x="2631458" y="5156470"/>
              <a:ext cx="404278" cy="523220"/>
            </a:xfrm>
            <a:prstGeom prst="rect">
              <a:avLst/>
            </a:prstGeom>
            <a:noFill/>
          </p:spPr>
          <p:txBody>
            <a:bodyPr wrap="none" rtlCol="0">
              <a:spAutoFit/>
            </a:bodyPr>
            <a:lstStyle/>
            <a:p>
              <a:r>
                <a:rPr lang="en-US" sz="2800" dirty="0">
                  <a:latin typeface="Arial" charset="0"/>
                  <a:ea typeface="Arial" charset="0"/>
                  <a:cs typeface="Arial" charset="0"/>
                </a:rPr>
                <a:t>b</a:t>
              </a:r>
              <a:endParaRPr lang="en-US" sz="2800" dirty="0" smtClean="0">
                <a:latin typeface="Arial" charset="0"/>
                <a:ea typeface="Arial" charset="0"/>
                <a:cs typeface="Arial" charset="0"/>
              </a:endParaRPr>
            </a:p>
          </p:txBody>
        </p:sp>
        <p:sp>
          <p:nvSpPr>
            <p:cNvPr id="38" name="Oval 37"/>
            <p:cNvSpPr/>
            <p:nvPr/>
          </p:nvSpPr>
          <p:spPr>
            <a:xfrm>
              <a:off x="4028707" y="565277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0" dirty="0">
                <a:solidFill>
                  <a:schemeClr val="tx1"/>
                </a:solidFill>
                <a:latin typeface="+mn-lt"/>
              </a:endParaRPr>
            </a:p>
          </p:txBody>
        </p:sp>
        <p:sp>
          <p:nvSpPr>
            <p:cNvPr id="39" name="TextBox 38"/>
            <p:cNvSpPr txBox="1"/>
            <p:nvPr/>
          </p:nvSpPr>
          <p:spPr>
            <a:xfrm>
              <a:off x="3707085" y="5633317"/>
              <a:ext cx="385042" cy="523220"/>
            </a:xfrm>
            <a:prstGeom prst="rect">
              <a:avLst/>
            </a:prstGeom>
            <a:noFill/>
          </p:spPr>
          <p:txBody>
            <a:bodyPr wrap="none" rtlCol="0">
              <a:spAutoFit/>
            </a:bodyPr>
            <a:lstStyle/>
            <a:p>
              <a:r>
                <a:rPr lang="en-US" sz="2800" dirty="0">
                  <a:latin typeface="Arial" charset="0"/>
                  <a:ea typeface="Arial" charset="0"/>
                  <a:cs typeface="Arial" charset="0"/>
                </a:rPr>
                <a:t>c</a:t>
              </a:r>
              <a:endParaRPr lang="en-US" sz="2800" dirty="0" smtClean="0">
                <a:latin typeface="Arial" charset="0"/>
                <a:ea typeface="Arial" charset="0"/>
                <a:cs typeface="Arial" charset="0"/>
              </a:endParaRPr>
            </a:p>
          </p:txBody>
        </p:sp>
        <p:cxnSp>
          <p:nvCxnSpPr>
            <p:cNvPr id="40" name="Straight Arrow Connector 39"/>
            <p:cNvCxnSpPr>
              <a:stCxn id="36" idx="6"/>
              <a:endCxn id="38" idx="2"/>
            </p:cNvCxnSpPr>
            <p:nvPr/>
          </p:nvCxnSpPr>
          <p:spPr>
            <a:xfrm>
              <a:off x="3128415" y="5413360"/>
              <a:ext cx="900292" cy="308171"/>
            </a:xfrm>
            <a:prstGeom prst="straightConnector1">
              <a:avLst/>
            </a:prstGeom>
            <a:ln w="38100">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47" name="Oval 46"/>
            <p:cNvSpPr/>
            <p:nvPr/>
          </p:nvSpPr>
          <p:spPr>
            <a:xfrm>
              <a:off x="4028707" y="6376260"/>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sz="2800" b="0" dirty="0">
                <a:solidFill>
                  <a:schemeClr val="tx1"/>
                </a:solidFill>
                <a:latin typeface="+mn-lt"/>
              </a:endParaRPr>
            </a:p>
          </p:txBody>
        </p:sp>
        <p:sp>
          <p:nvSpPr>
            <p:cNvPr id="51" name="TextBox 50"/>
            <p:cNvSpPr txBox="1"/>
            <p:nvPr/>
          </p:nvSpPr>
          <p:spPr>
            <a:xfrm>
              <a:off x="3113291" y="4593724"/>
              <a:ext cx="923651" cy="400110"/>
            </a:xfrm>
            <a:prstGeom prst="rect">
              <a:avLst/>
            </a:prstGeom>
            <a:noFill/>
          </p:spPr>
          <p:txBody>
            <a:bodyPr wrap="none" rtlCol="0">
              <a:spAutoFit/>
            </a:bodyPr>
            <a:lstStyle/>
            <a:p>
              <a:r>
                <a:rPr lang="en-US" sz="2400" b="0" dirty="0" smtClean="0">
                  <a:latin typeface="Arial" charset="0"/>
                  <a:ea typeface="Arial" charset="0"/>
                  <a:cs typeface="Arial" charset="0"/>
                </a:rPr>
                <a:t>[1,0,0]</a:t>
              </a:r>
            </a:p>
          </p:txBody>
        </p:sp>
        <p:sp>
          <p:nvSpPr>
            <p:cNvPr id="52" name="TextBox 51"/>
            <p:cNvSpPr txBox="1"/>
            <p:nvPr/>
          </p:nvSpPr>
          <p:spPr>
            <a:xfrm>
              <a:off x="3053060" y="4943794"/>
              <a:ext cx="1039067" cy="461665"/>
            </a:xfrm>
            <a:prstGeom prst="rect">
              <a:avLst/>
            </a:prstGeom>
            <a:noFill/>
          </p:spPr>
          <p:txBody>
            <a:bodyPr wrap="none" rtlCol="0">
              <a:spAutoFit/>
            </a:bodyPr>
            <a:lstStyle/>
            <a:p>
              <a:r>
                <a:rPr lang="en-US" sz="2400" b="0" smtClean="0">
                  <a:latin typeface="Arial" charset="0"/>
                  <a:ea typeface="Arial" charset="0"/>
                  <a:cs typeface="Arial" charset="0"/>
                </a:rPr>
                <a:t>[2,0,0]</a:t>
              </a:r>
            </a:p>
          </p:txBody>
        </p:sp>
        <p:sp>
          <p:nvSpPr>
            <p:cNvPr id="54" name="TextBox 53"/>
            <p:cNvSpPr txBox="1"/>
            <p:nvPr/>
          </p:nvSpPr>
          <p:spPr>
            <a:xfrm>
              <a:off x="4165266" y="5490698"/>
              <a:ext cx="1039067" cy="461665"/>
            </a:xfrm>
            <a:prstGeom prst="rect">
              <a:avLst/>
            </a:prstGeom>
            <a:noFill/>
          </p:spPr>
          <p:txBody>
            <a:bodyPr wrap="none" rtlCol="0">
              <a:spAutoFit/>
            </a:bodyPr>
            <a:lstStyle/>
            <a:p>
              <a:r>
                <a:rPr lang="en-US" sz="2400" b="0" dirty="0" smtClean="0">
                  <a:latin typeface="Arial" charset="0"/>
                  <a:ea typeface="Arial" charset="0"/>
                  <a:cs typeface="Arial" charset="0"/>
                </a:rPr>
                <a:t>[2,1,0]</a:t>
              </a:r>
            </a:p>
          </p:txBody>
        </p:sp>
        <p:sp>
          <p:nvSpPr>
            <p:cNvPr id="55" name="TextBox 54"/>
            <p:cNvSpPr txBox="1"/>
            <p:nvPr/>
          </p:nvSpPr>
          <p:spPr>
            <a:xfrm>
              <a:off x="4151263" y="6161674"/>
              <a:ext cx="1039067" cy="461665"/>
            </a:xfrm>
            <a:prstGeom prst="rect">
              <a:avLst/>
            </a:prstGeom>
            <a:noFill/>
          </p:spPr>
          <p:txBody>
            <a:bodyPr wrap="none" rtlCol="0">
              <a:spAutoFit/>
            </a:bodyPr>
            <a:lstStyle/>
            <a:p>
              <a:r>
                <a:rPr lang="en-US" sz="2400" b="0" dirty="0" smtClean="0">
                  <a:latin typeface="Arial" charset="0"/>
                  <a:ea typeface="Arial" charset="0"/>
                  <a:cs typeface="Arial" charset="0"/>
                </a:rPr>
                <a:t>[2,2,0]</a:t>
              </a:r>
            </a:p>
          </p:txBody>
        </p:sp>
        <p:sp>
          <p:nvSpPr>
            <p:cNvPr id="58" name="TextBox 57"/>
            <p:cNvSpPr txBox="1"/>
            <p:nvPr/>
          </p:nvSpPr>
          <p:spPr>
            <a:xfrm>
              <a:off x="2647911" y="4612395"/>
              <a:ext cx="385041" cy="523220"/>
            </a:xfrm>
            <a:prstGeom prst="rect">
              <a:avLst/>
            </a:prstGeom>
            <a:noFill/>
          </p:spPr>
          <p:txBody>
            <a:bodyPr wrap="none" rtlCol="0">
              <a:spAutoFit/>
            </a:bodyPr>
            <a:lstStyle/>
            <a:p>
              <a:r>
                <a:rPr lang="en-US" sz="2800" smtClean="0">
                  <a:latin typeface="Arial" charset="0"/>
                  <a:ea typeface="Arial" charset="0"/>
                  <a:cs typeface="Arial" charset="0"/>
                </a:rPr>
                <a:t>a</a:t>
              </a:r>
              <a:endParaRPr lang="en-US" sz="2800" dirty="0" smtClean="0">
                <a:latin typeface="Arial" charset="0"/>
                <a:ea typeface="Arial" charset="0"/>
                <a:cs typeface="Arial" charset="0"/>
              </a:endParaRPr>
            </a:p>
          </p:txBody>
        </p:sp>
        <p:sp>
          <p:nvSpPr>
            <p:cNvPr id="59" name="TextBox 58"/>
            <p:cNvSpPr txBox="1"/>
            <p:nvPr/>
          </p:nvSpPr>
          <p:spPr>
            <a:xfrm>
              <a:off x="3677703" y="6153054"/>
              <a:ext cx="364202" cy="523220"/>
            </a:xfrm>
            <a:prstGeom prst="rect">
              <a:avLst/>
            </a:prstGeom>
            <a:noFill/>
          </p:spPr>
          <p:txBody>
            <a:bodyPr wrap="none" rtlCol="0">
              <a:spAutoFit/>
            </a:bodyPr>
            <a:lstStyle/>
            <a:p>
              <a:r>
                <a:rPr lang="en-US" sz="2800" dirty="0" smtClean="0">
                  <a:latin typeface="Arial" charset="0"/>
                  <a:ea typeface="Arial" charset="0"/>
                  <a:cs typeface="Arial" charset="0"/>
                </a:rPr>
                <a:t>z</a:t>
              </a:r>
            </a:p>
          </p:txBody>
        </p:sp>
      </p:grpSp>
    </p:spTree>
    <p:extLst>
      <p:ext uri="{BB962C8B-B14F-4D97-AF65-F5344CB8AC3E}">
        <p14:creationId xmlns:p14="http://schemas.microsoft.com/office/powerpoint/2010/main" val="259579848"/>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Content Placeholder 4"/>
          <p:cNvSpPr>
            <a:spLocks noGrp="1"/>
          </p:cNvSpPr>
          <p:nvPr>
            <p:ph idx="1"/>
          </p:nvPr>
        </p:nvSpPr>
        <p:spPr>
          <a:xfrm>
            <a:off x="152400" y="178756"/>
            <a:ext cx="8763000" cy="4728291"/>
          </a:xfrm>
        </p:spPr>
        <p:txBody>
          <a:bodyPr anchor="ctr">
            <a:norm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lang="en-US" sz="3600" dirty="0" smtClean="0"/>
              <a:t>Two events </a:t>
            </a:r>
            <a:r>
              <a:rPr lang="en-US" sz="3600" b="1" dirty="0" smtClean="0"/>
              <a:t>a, z</a:t>
            </a:r>
          </a:p>
          <a:p>
            <a:pPr marL="0" marR="0" lvl="0" indent="0" algn="ctr" defTabSz="914400" eaLnBrk="1" fontAlgn="auto" latinLnBrk="0" hangingPunct="1">
              <a:lnSpc>
                <a:spcPct val="100000"/>
              </a:lnSpc>
              <a:spcBef>
                <a:spcPts val="0"/>
              </a:spcBef>
              <a:spcAft>
                <a:spcPts val="0"/>
              </a:spcAft>
              <a:buClrTx/>
              <a:buSzTx/>
              <a:buFontTx/>
              <a:buNone/>
              <a:tabLst/>
              <a:defRPr/>
            </a:pPr>
            <a:endParaRPr lang="en-US" sz="3600" dirty="0"/>
          </a:p>
          <a:p>
            <a:pPr marL="0" marR="0" lvl="0" indent="0" algn="ctr" defTabSz="914400" eaLnBrk="1" fontAlgn="auto" latinLnBrk="0" hangingPunct="1">
              <a:lnSpc>
                <a:spcPct val="100000"/>
              </a:lnSpc>
              <a:spcBef>
                <a:spcPts val="0"/>
              </a:spcBef>
              <a:spcAft>
                <a:spcPts val="0"/>
              </a:spcAft>
              <a:buClrTx/>
              <a:buSzTx/>
              <a:buFontTx/>
              <a:buNone/>
              <a:tabLst/>
              <a:defRPr/>
            </a:pPr>
            <a:r>
              <a:rPr lang="en-US" sz="3600" dirty="0" smtClean="0"/>
              <a:t>Lamport clocks: C(a) &lt; C(z)</a:t>
            </a:r>
          </a:p>
          <a:p>
            <a:pPr marL="0" marR="0" lvl="0" indent="0" algn="ctr" defTabSz="914400" eaLnBrk="1" fontAlgn="auto" latinLnBrk="0" hangingPunct="1">
              <a:lnSpc>
                <a:spcPct val="100000"/>
              </a:lnSpc>
              <a:spcBef>
                <a:spcPts val="0"/>
              </a:spcBef>
              <a:spcAft>
                <a:spcPts val="0"/>
              </a:spcAft>
              <a:buClrTx/>
              <a:buSzTx/>
              <a:buFontTx/>
              <a:buNone/>
              <a:tabLst/>
              <a:defRPr/>
            </a:pPr>
            <a:r>
              <a:rPr lang="en-US" sz="3600" b="1" dirty="0" smtClean="0"/>
              <a:t>Conclusion:</a:t>
            </a:r>
            <a:r>
              <a:rPr lang="en-US" sz="3600" dirty="0" smtClean="0"/>
              <a:t> </a:t>
            </a:r>
            <a:r>
              <a:rPr lang="en-US" sz="3600" dirty="0" smtClean="0">
                <a:solidFill>
                  <a:srgbClr val="FF0000"/>
                </a:solidFill>
              </a:rPr>
              <a:t>None</a:t>
            </a:r>
          </a:p>
          <a:p>
            <a:pPr marL="0" marR="0" lvl="0" indent="0" algn="ctr" defTabSz="914400" eaLnBrk="1" fontAlgn="auto" latinLnBrk="0" hangingPunct="1">
              <a:lnSpc>
                <a:spcPct val="100000"/>
              </a:lnSpc>
              <a:spcBef>
                <a:spcPts val="0"/>
              </a:spcBef>
              <a:spcAft>
                <a:spcPts val="0"/>
              </a:spcAft>
              <a:buClrTx/>
              <a:buSzTx/>
              <a:buFontTx/>
              <a:buNone/>
              <a:tabLst/>
              <a:defRPr/>
            </a:pPr>
            <a:endParaRPr lang="en-US" sz="3600" dirty="0"/>
          </a:p>
          <a:p>
            <a:pPr marL="0" marR="0" lvl="0" indent="0" algn="ctr" defTabSz="914400" eaLnBrk="1" fontAlgn="auto" latinLnBrk="0" hangingPunct="1">
              <a:lnSpc>
                <a:spcPct val="100000"/>
              </a:lnSpc>
              <a:spcBef>
                <a:spcPts val="0"/>
              </a:spcBef>
              <a:spcAft>
                <a:spcPts val="0"/>
              </a:spcAft>
              <a:buClrTx/>
              <a:buSzTx/>
              <a:buFontTx/>
              <a:buNone/>
              <a:tabLst/>
              <a:defRPr/>
            </a:pPr>
            <a:r>
              <a:rPr lang="en-US" sz="3600" dirty="0" smtClean="0"/>
              <a:t>Vector clocks: V(a) &lt; V(z)</a:t>
            </a:r>
          </a:p>
          <a:p>
            <a:pPr marL="0" marR="0" lvl="0" indent="0" algn="ctr" defTabSz="914400" eaLnBrk="1" fontAlgn="auto" latinLnBrk="0" hangingPunct="1">
              <a:lnSpc>
                <a:spcPct val="100000"/>
              </a:lnSpc>
              <a:spcBef>
                <a:spcPts val="0"/>
              </a:spcBef>
              <a:spcAft>
                <a:spcPts val="0"/>
              </a:spcAft>
              <a:buClrTx/>
              <a:buSzTx/>
              <a:buFontTx/>
              <a:buNone/>
              <a:tabLst/>
              <a:defRPr/>
            </a:pPr>
            <a:r>
              <a:rPr lang="en-US" sz="3600" b="1" dirty="0" smtClean="0"/>
              <a:t>Conclusion:</a:t>
            </a:r>
            <a:r>
              <a:rPr lang="en-US" sz="3600" dirty="0" smtClean="0"/>
              <a:t> </a:t>
            </a:r>
            <a:r>
              <a:rPr lang="en-US" sz="3600" b="1" dirty="0" smtClean="0">
                <a:solidFill>
                  <a:schemeClr val="accent3">
                    <a:lumMod val="60000"/>
                    <a:lumOff val="40000"/>
                  </a:schemeClr>
                </a:solidFill>
              </a:rPr>
              <a:t>a </a:t>
            </a:r>
            <a:r>
              <a:rPr lang="en-US" sz="3600" b="1" dirty="0" smtClean="0">
                <a:solidFill>
                  <a:schemeClr val="accent3">
                    <a:lumMod val="60000"/>
                    <a:lumOff val="40000"/>
                  </a:schemeClr>
                </a:solidFill>
                <a:sym typeface="Wingdings"/>
              </a:rPr>
              <a:t> </a:t>
            </a:r>
            <a:r>
              <a:rPr lang="is-IS" sz="3600" b="1" dirty="0" smtClean="0">
                <a:solidFill>
                  <a:schemeClr val="accent3">
                    <a:lumMod val="60000"/>
                    <a:lumOff val="40000"/>
                  </a:schemeClr>
                </a:solidFill>
                <a:sym typeface="Wingdings"/>
              </a:rPr>
              <a:t>…  z</a:t>
            </a:r>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51</a:t>
            </a:fld>
            <a:endParaRPr lang="en-US"/>
          </a:p>
        </p:txBody>
      </p:sp>
      <p:sp>
        <p:nvSpPr>
          <p:cNvPr id="6" name="TextBox 5"/>
          <p:cNvSpPr txBox="1"/>
          <p:nvPr/>
        </p:nvSpPr>
        <p:spPr>
          <a:xfrm>
            <a:off x="469800" y="5129959"/>
            <a:ext cx="8128199" cy="1200329"/>
          </a:xfrm>
          <a:prstGeom prst="rect">
            <a:avLst/>
          </a:prstGeom>
          <a:solidFill>
            <a:schemeClr val="accent3">
              <a:lumMod val="20000"/>
              <a:lumOff val="80000"/>
            </a:schemeClr>
          </a:solidFill>
          <a:ln w="28575">
            <a:solidFill>
              <a:schemeClr val="tx1"/>
            </a:solidFill>
            <a:prstDash val="sysDash"/>
          </a:ln>
        </p:spPr>
        <p:txBody>
          <a:bodyPr wrap="square" rtlCol="0">
            <a:spAutoFit/>
          </a:bodyPr>
          <a:lstStyle/>
          <a:p>
            <a:r>
              <a:rPr lang="en-US" sz="3600" dirty="0" smtClean="0">
                <a:latin typeface="Arial" charset="0"/>
                <a:ea typeface="Arial" charset="0"/>
                <a:cs typeface="Arial" charset="0"/>
              </a:rPr>
              <a:t>Vector clock timestamps tell us about causal event relationships</a:t>
            </a:r>
            <a:endParaRPr lang="en-US" sz="3600" dirty="0">
              <a:latin typeface="Arial" charset="0"/>
              <a:ea typeface="Arial" charset="0"/>
              <a:cs typeface="Arial" charset="0"/>
            </a:endParaRPr>
          </a:p>
        </p:txBody>
      </p:sp>
    </p:spTree>
    <p:extLst>
      <p:ext uri="{BB962C8B-B14F-4D97-AF65-F5344CB8AC3E}">
        <p14:creationId xmlns:p14="http://schemas.microsoft.com/office/powerpoint/2010/main" val="1332156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0" y="1532966"/>
            <a:ext cx="8763000" cy="4944034"/>
          </a:xfrm>
        </p:spPr>
        <p:txBody>
          <a:bodyPr>
            <a:normAutofit/>
          </a:bodyPr>
          <a:lstStyle/>
          <a:p>
            <a:r>
              <a:rPr lang="en-US" dirty="0" smtClean="0"/>
              <a:t>Distributed bulletin board application</a:t>
            </a:r>
          </a:p>
          <a:p>
            <a:pPr lvl="1"/>
            <a:r>
              <a:rPr lang="en-US" dirty="0" smtClean="0"/>
              <a:t>Each post </a:t>
            </a:r>
            <a:r>
              <a:rPr lang="en-US" dirty="0" smtClean="0">
                <a:sym typeface="Wingdings"/>
              </a:rPr>
              <a:t> </a:t>
            </a:r>
            <a:r>
              <a:rPr lang="en-US" dirty="0" smtClean="0"/>
              <a:t>multicast of the post to all other users</a:t>
            </a:r>
          </a:p>
          <a:p>
            <a:endParaRPr lang="en-US" dirty="0" smtClean="0"/>
          </a:p>
          <a:p>
            <a:endParaRPr lang="en-US" dirty="0" smtClean="0"/>
          </a:p>
          <a:p>
            <a:r>
              <a:rPr lang="en-US" b="1" dirty="0" smtClean="0"/>
              <a:t>Want:</a:t>
            </a:r>
            <a:r>
              <a:rPr lang="en-US" dirty="0" smtClean="0"/>
              <a:t> No user to see a reply before the corresponding original message post</a:t>
            </a:r>
            <a:endParaRPr lang="en-US" dirty="0"/>
          </a:p>
          <a:p>
            <a:endParaRPr lang="en-US" dirty="0" smtClean="0"/>
          </a:p>
          <a:p>
            <a:endParaRPr lang="en-US" dirty="0" smtClean="0"/>
          </a:p>
          <a:p>
            <a:r>
              <a:rPr lang="en-US" dirty="0" smtClean="0"/>
              <a:t>Deliver message only </a:t>
            </a:r>
            <a:r>
              <a:rPr lang="en-US" b="1" dirty="0" smtClean="0"/>
              <a:t>after</a:t>
            </a:r>
            <a:r>
              <a:rPr lang="en-US" dirty="0" smtClean="0"/>
              <a:t> all messages that </a:t>
            </a:r>
            <a:r>
              <a:rPr lang="en-US" b="1" dirty="0" smtClean="0"/>
              <a:t>causally precede</a:t>
            </a:r>
            <a:r>
              <a:rPr lang="en-US" dirty="0" smtClean="0"/>
              <a:t> it have been delivered</a:t>
            </a:r>
          </a:p>
          <a:p>
            <a:pPr lvl="1"/>
            <a:r>
              <a:rPr lang="en-US" dirty="0" smtClean="0"/>
              <a:t>Otherwise, the user would see a reply to a message they </a:t>
            </a:r>
            <a:r>
              <a:rPr lang="en-US" b="1" dirty="0" smtClean="0">
                <a:solidFill>
                  <a:srgbClr val="FF0000"/>
                </a:solidFill>
              </a:rPr>
              <a:t>could not find</a:t>
            </a:r>
            <a:endParaRPr lang="en-US" b="1" dirty="0">
              <a:solidFill>
                <a:srgbClr val="FF0000"/>
              </a:solidFill>
            </a:endParaRPr>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52</a:t>
            </a:fld>
            <a:endParaRPr lang="en-US"/>
          </a:p>
        </p:txBody>
      </p:sp>
      <p:sp>
        <p:nvSpPr>
          <p:cNvPr id="4" name="Title 3"/>
          <p:cNvSpPr>
            <a:spLocks noGrp="1"/>
          </p:cNvSpPr>
          <p:nvPr>
            <p:ph type="title"/>
          </p:nvPr>
        </p:nvSpPr>
        <p:spPr/>
        <p:txBody>
          <a:bodyPr/>
          <a:lstStyle/>
          <a:p>
            <a:r>
              <a:rPr lang="en-US" dirty="0" smtClean="0"/>
              <a:t>VC application:</a:t>
            </a:r>
            <a:br>
              <a:rPr lang="en-US" dirty="0" smtClean="0"/>
            </a:br>
            <a:r>
              <a:rPr lang="en-US" dirty="0" smtClean="0"/>
              <a:t>Causally-ordered bulletin board system</a:t>
            </a:r>
            <a:endParaRPr lang="en-US" dirty="0"/>
          </a:p>
        </p:txBody>
      </p:sp>
    </p:spTree>
    <p:extLst>
      <p:ext uri="{BB962C8B-B14F-4D97-AF65-F5344CB8AC3E}">
        <p14:creationId xmlns:p14="http://schemas.microsoft.com/office/powerpoint/2010/main" val="9872753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4" end="4"/>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0" y="5815852"/>
            <a:ext cx="8763000" cy="661147"/>
          </a:xfrm>
        </p:spPr>
        <p:txBody>
          <a:bodyPr>
            <a:noAutofit/>
          </a:bodyPr>
          <a:lstStyle/>
          <a:p>
            <a:r>
              <a:rPr lang="en-US" sz="2800" spc="-150" dirty="0" smtClean="0"/>
              <a:t>User 0 posts, user 1 replies to 0’s post; user 2 observes</a:t>
            </a:r>
            <a:endParaRPr lang="en-US" sz="2800" spc="-150"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53</a:t>
            </a:fld>
            <a:endParaRPr lang="en-US"/>
          </a:p>
        </p:txBody>
      </p:sp>
      <p:sp>
        <p:nvSpPr>
          <p:cNvPr id="4" name="Title 3"/>
          <p:cNvSpPr>
            <a:spLocks noGrp="1"/>
          </p:cNvSpPr>
          <p:nvPr>
            <p:ph type="title"/>
          </p:nvPr>
        </p:nvSpPr>
        <p:spPr/>
        <p:txBody>
          <a:bodyPr/>
          <a:lstStyle/>
          <a:p>
            <a:r>
              <a:rPr lang="en-US" dirty="0" smtClean="0"/>
              <a:t>VC application:</a:t>
            </a:r>
            <a:br>
              <a:rPr lang="en-US" dirty="0" smtClean="0"/>
            </a:br>
            <a:r>
              <a:rPr lang="en-US" dirty="0" smtClean="0"/>
              <a:t>Causally-ordered bulletin board system</a:t>
            </a:r>
            <a:endParaRPr lang="en-US"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5756" y="1639793"/>
            <a:ext cx="7927425" cy="3415882"/>
          </a:xfrm>
          <a:prstGeom prst="rect">
            <a:avLst/>
          </a:prstGeom>
        </p:spPr>
      </p:pic>
      <p:sp>
        <p:nvSpPr>
          <p:cNvPr id="6" name="TextBox 5"/>
          <p:cNvSpPr txBox="1"/>
          <p:nvPr/>
        </p:nvSpPr>
        <p:spPr>
          <a:xfrm>
            <a:off x="6781316" y="5055675"/>
            <a:ext cx="2143537" cy="400110"/>
          </a:xfrm>
          <a:prstGeom prst="rect">
            <a:avLst/>
          </a:prstGeom>
          <a:noFill/>
        </p:spPr>
        <p:txBody>
          <a:bodyPr wrap="none" rtlCol="0">
            <a:spAutoFit/>
          </a:bodyPr>
          <a:lstStyle/>
          <a:p>
            <a:r>
              <a:rPr lang="en-US" smtClean="0">
                <a:latin typeface="Arial" charset="0"/>
                <a:ea typeface="Arial" charset="0"/>
                <a:cs typeface="Arial" charset="0"/>
              </a:rPr>
              <a:t>Physical time </a:t>
            </a:r>
            <a:r>
              <a:rPr lang="en-US" smtClean="0">
                <a:latin typeface="Arial" charset="0"/>
                <a:ea typeface="Arial" charset="0"/>
                <a:cs typeface="Arial" charset="0"/>
                <a:sym typeface="Wingdings"/>
              </a:rPr>
              <a:t></a:t>
            </a:r>
            <a:endParaRPr lang="en-US" smtClean="0">
              <a:latin typeface="Arial" charset="0"/>
              <a:ea typeface="Arial" charset="0"/>
              <a:cs typeface="Arial" charset="0"/>
            </a:endParaRPr>
          </a:p>
        </p:txBody>
      </p:sp>
      <p:sp>
        <p:nvSpPr>
          <p:cNvPr id="9" name="Right Arrow 8"/>
          <p:cNvSpPr/>
          <p:nvPr/>
        </p:nvSpPr>
        <p:spPr>
          <a:xfrm rot="18900000">
            <a:off x="6060141" y="4465127"/>
            <a:ext cx="295835" cy="275664"/>
          </a:xfrm>
          <a:prstGeom prst="rightArrow">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0" name="Cross 9"/>
          <p:cNvSpPr/>
          <p:nvPr/>
        </p:nvSpPr>
        <p:spPr>
          <a:xfrm rot="2700000">
            <a:off x="4733366" y="4326937"/>
            <a:ext cx="282388" cy="298848"/>
          </a:xfrm>
          <a:prstGeom prst="plus">
            <a:avLst>
              <a:gd name="adj" fmla="val 32143"/>
            </a:avLst>
          </a:prstGeom>
          <a:solidFill>
            <a:srgbClr val="FF00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grpSp>
        <p:nvGrpSpPr>
          <p:cNvPr id="13" name="Group 12"/>
          <p:cNvGrpSpPr/>
          <p:nvPr/>
        </p:nvGrpSpPr>
        <p:grpSpPr>
          <a:xfrm>
            <a:off x="644315" y="2180926"/>
            <a:ext cx="1419809" cy="707886"/>
            <a:chOff x="644315" y="2180926"/>
            <a:chExt cx="1419809" cy="707886"/>
          </a:xfrm>
        </p:grpSpPr>
        <p:sp>
          <p:nvSpPr>
            <p:cNvPr id="7" name="Right Arrow 6"/>
            <p:cNvSpPr/>
            <p:nvPr/>
          </p:nvSpPr>
          <p:spPr>
            <a:xfrm rot="18900000">
              <a:off x="1768289" y="2205317"/>
              <a:ext cx="295835" cy="275664"/>
            </a:xfrm>
            <a:prstGeom prst="rightArrow">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1" name="TextBox 10"/>
            <p:cNvSpPr txBox="1"/>
            <p:nvPr/>
          </p:nvSpPr>
          <p:spPr>
            <a:xfrm>
              <a:off x="644315" y="2180926"/>
              <a:ext cx="1151277" cy="707886"/>
            </a:xfrm>
            <a:prstGeom prst="rect">
              <a:avLst/>
            </a:prstGeom>
            <a:noFill/>
          </p:spPr>
          <p:txBody>
            <a:bodyPr wrap="none" rtlCol="0">
              <a:spAutoFit/>
            </a:bodyPr>
            <a:lstStyle/>
            <a:p>
              <a:r>
                <a:rPr lang="en-US" dirty="0" smtClean="0">
                  <a:latin typeface="Arial" charset="0"/>
                  <a:ea typeface="Arial" charset="0"/>
                  <a:cs typeface="Arial" charset="0"/>
                </a:rPr>
                <a:t>Original</a:t>
              </a:r>
            </a:p>
            <a:p>
              <a:r>
                <a:rPr lang="en-US" dirty="0" smtClean="0">
                  <a:latin typeface="Arial" charset="0"/>
                  <a:ea typeface="Arial" charset="0"/>
                  <a:cs typeface="Arial" charset="0"/>
                </a:rPr>
                <a:t>post</a:t>
              </a:r>
            </a:p>
          </p:txBody>
        </p:sp>
      </p:grpSp>
      <p:grpSp>
        <p:nvGrpSpPr>
          <p:cNvPr id="14" name="Group 13"/>
          <p:cNvGrpSpPr/>
          <p:nvPr/>
        </p:nvGrpSpPr>
        <p:grpSpPr>
          <a:xfrm>
            <a:off x="2535216" y="3347734"/>
            <a:ext cx="1429718" cy="400110"/>
            <a:chOff x="2535216" y="3347734"/>
            <a:chExt cx="1429718" cy="400110"/>
          </a:xfrm>
        </p:grpSpPr>
        <p:sp>
          <p:nvSpPr>
            <p:cNvPr id="8" name="Right Arrow 7"/>
            <p:cNvSpPr/>
            <p:nvPr/>
          </p:nvSpPr>
          <p:spPr>
            <a:xfrm rot="16200000">
              <a:off x="3679184" y="3457050"/>
              <a:ext cx="295835" cy="275664"/>
            </a:xfrm>
            <a:prstGeom prst="rightArrow">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2" name="TextBox 11"/>
            <p:cNvSpPr txBox="1"/>
            <p:nvPr/>
          </p:nvSpPr>
          <p:spPr>
            <a:xfrm>
              <a:off x="2535216" y="3347734"/>
              <a:ext cx="1213922" cy="400110"/>
            </a:xfrm>
            <a:prstGeom prst="rect">
              <a:avLst/>
            </a:prstGeom>
            <a:noFill/>
          </p:spPr>
          <p:txBody>
            <a:bodyPr wrap="none" rtlCol="0">
              <a:spAutoFit/>
            </a:bodyPr>
            <a:lstStyle/>
            <a:p>
              <a:r>
                <a:rPr lang="en-US" smtClean="0">
                  <a:latin typeface="Arial" charset="0"/>
                  <a:ea typeface="Arial" charset="0"/>
                  <a:cs typeface="Arial" charset="0"/>
                </a:rPr>
                <a:t>1’s reply</a:t>
              </a:r>
            </a:p>
          </p:txBody>
        </p:sp>
      </p:grpSp>
    </p:spTree>
    <p:extLst>
      <p:ext uri="{BB962C8B-B14F-4D97-AF65-F5344CB8AC3E}">
        <p14:creationId xmlns:p14="http://schemas.microsoft.com/office/powerpoint/2010/main" val="111745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par>
                                <p:cTn id="11" presetID="1" presetClass="exit" presetSubtype="0" fill="hold" nodeType="withEffect">
                                  <p:stCondLst>
                                    <p:cond delay="0"/>
                                  </p:stCondLst>
                                  <p:childTnLst>
                                    <p:set>
                                      <p:cBhvr>
                                        <p:cTn id="12" dur="1" fill="hold">
                                          <p:stCondLst>
                                            <p:cond delay="0"/>
                                          </p:stCondLst>
                                        </p:cTn>
                                        <p:tgtEl>
                                          <p:spTgt spid="13"/>
                                        </p:tgtEl>
                                        <p:attrNameLst>
                                          <p:attrName>style.visibility</p:attrName>
                                        </p:attrNameLst>
                                      </p:cBhvr>
                                      <p:to>
                                        <p:strVal val="hidden"/>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chor="ctr">
            <a:normAutofit/>
          </a:bodyPr>
          <a:lstStyle/>
          <a:p>
            <a:pPr marL="0" indent="0" algn="ctr">
              <a:buNone/>
            </a:pPr>
            <a:r>
              <a:rPr lang="en-US" sz="4000" b="1" dirty="0" smtClean="0"/>
              <a:t>Wednesday Topic:</a:t>
            </a:r>
          </a:p>
          <a:p>
            <a:pPr marL="0" indent="0" algn="ctr">
              <a:buNone/>
            </a:pPr>
            <a:r>
              <a:rPr lang="en-US" sz="4000" dirty="0" smtClean="0">
                <a:solidFill>
                  <a:schemeClr val="accent6">
                    <a:lumMod val="75000"/>
                  </a:schemeClr>
                </a:solidFill>
              </a:rPr>
              <a:t>Lab 1 </a:t>
            </a:r>
            <a:r>
              <a:rPr lang="mr-IN" sz="4000" dirty="0" smtClean="0">
                <a:solidFill>
                  <a:schemeClr val="accent6">
                    <a:lumMod val="75000"/>
                  </a:schemeClr>
                </a:solidFill>
              </a:rPr>
              <a:t>–</a:t>
            </a:r>
            <a:r>
              <a:rPr lang="en-US" sz="4000" dirty="0" smtClean="0">
                <a:solidFill>
                  <a:schemeClr val="accent6">
                    <a:lumMod val="75000"/>
                  </a:schemeClr>
                </a:solidFill>
              </a:rPr>
              <a:t> Virtualization, sockets, RPCs</a:t>
            </a:r>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54</a:t>
            </a:fld>
            <a:endParaRPr lang="en-US"/>
          </a:p>
        </p:txBody>
      </p:sp>
    </p:spTree>
    <p:extLst>
      <p:ext uri="{BB962C8B-B14F-4D97-AF65-F5344CB8AC3E}">
        <p14:creationId xmlns:p14="http://schemas.microsoft.com/office/powerpoint/2010/main" val="627060913"/>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7409" name="Title 1"/>
          <p:cNvSpPr>
            <a:spLocks noGrp="1"/>
          </p:cNvSpPr>
          <p:nvPr>
            <p:ph type="title"/>
          </p:nvPr>
        </p:nvSpPr>
        <p:spPr/>
        <p:txBody>
          <a:bodyPr/>
          <a:lstStyle/>
          <a:p>
            <a:pPr eaLnBrk="1" hangingPunct="1"/>
            <a:r>
              <a:rPr lang="en-US" altLang="en-US" dirty="0"/>
              <a:t>Why </a:t>
            </a:r>
            <a:r>
              <a:rPr lang="en-US" altLang="en-US" dirty="0" smtClean="0"/>
              <a:t>global timing</a:t>
            </a:r>
            <a:r>
              <a:rPr lang="en-US" altLang="en-US" dirty="0"/>
              <a:t>?</a:t>
            </a:r>
          </a:p>
        </p:txBody>
      </p:sp>
      <p:sp>
        <p:nvSpPr>
          <p:cNvPr id="17410" name="Content Placeholder 2"/>
          <p:cNvSpPr>
            <a:spLocks noGrp="1"/>
          </p:cNvSpPr>
          <p:nvPr>
            <p:ph idx="1"/>
          </p:nvPr>
        </p:nvSpPr>
        <p:spPr/>
        <p:txBody>
          <a:bodyPr>
            <a:normAutofit fontScale="92500" lnSpcReduction="10000"/>
          </a:bodyPr>
          <a:lstStyle/>
          <a:p>
            <a:pPr eaLnBrk="1" hangingPunct="1"/>
            <a:r>
              <a:rPr lang="en-US" altLang="en-US" dirty="0"/>
              <a:t>Suppose there were </a:t>
            </a:r>
            <a:r>
              <a:rPr lang="en-US" altLang="en-US" dirty="0" smtClean="0"/>
              <a:t>an </a:t>
            </a:r>
            <a:r>
              <a:rPr lang="en-US" altLang="en-US" b="1" dirty="0" smtClean="0">
                <a:solidFill>
                  <a:schemeClr val="accent6">
                    <a:lumMod val="75000"/>
                  </a:schemeClr>
                </a:solidFill>
              </a:rPr>
              <a:t>infinitely-precise and </a:t>
            </a:r>
            <a:r>
              <a:rPr lang="en-US" altLang="en-US" b="1" dirty="0">
                <a:solidFill>
                  <a:schemeClr val="accent6">
                    <a:lumMod val="75000"/>
                  </a:schemeClr>
                </a:solidFill>
              </a:rPr>
              <a:t>globally</a:t>
            </a:r>
            <a:r>
              <a:rPr lang="en-US" altLang="en-US" dirty="0">
                <a:solidFill>
                  <a:schemeClr val="accent6">
                    <a:lumMod val="75000"/>
                  </a:schemeClr>
                </a:solidFill>
              </a:rPr>
              <a:t> </a:t>
            </a:r>
            <a:r>
              <a:rPr lang="en-US" altLang="en-US" b="1" dirty="0">
                <a:solidFill>
                  <a:schemeClr val="accent6">
                    <a:lumMod val="75000"/>
                  </a:schemeClr>
                </a:solidFill>
              </a:rPr>
              <a:t>consistent</a:t>
            </a:r>
            <a:r>
              <a:rPr lang="en-US" altLang="en-US" dirty="0">
                <a:solidFill>
                  <a:schemeClr val="accent6">
                    <a:lumMod val="75000"/>
                  </a:schemeClr>
                </a:solidFill>
              </a:rPr>
              <a:t> </a:t>
            </a:r>
            <a:r>
              <a:rPr lang="en-US" altLang="en-US" dirty="0"/>
              <a:t>time standard</a:t>
            </a:r>
          </a:p>
          <a:p>
            <a:pPr eaLnBrk="1" hangingPunct="1"/>
            <a:endParaRPr lang="en-US" altLang="en-US" dirty="0" smtClean="0"/>
          </a:p>
          <a:p>
            <a:pPr eaLnBrk="1" hangingPunct="1"/>
            <a:r>
              <a:rPr lang="en-US" altLang="en-US" dirty="0" smtClean="0"/>
              <a:t>That would </a:t>
            </a:r>
            <a:r>
              <a:rPr lang="en-US" altLang="en-US" dirty="0"/>
              <a:t>be </a:t>
            </a:r>
            <a:r>
              <a:rPr lang="en-US" altLang="en-US" dirty="0" smtClean="0"/>
              <a:t>very handy.  For example:</a:t>
            </a:r>
            <a:endParaRPr lang="en-US" altLang="en-US" dirty="0"/>
          </a:p>
          <a:p>
            <a:pPr eaLnBrk="1" hangingPunct="1"/>
            <a:endParaRPr lang="en-US" altLang="en-US" dirty="0" smtClean="0"/>
          </a:p>
          <a:p>
            <a:pPr marL="514350" indent="-514350" eaLnBrk="1" hangingPunct="1">
              <a:buFont typeface="+mj-lt"/>
              <a:buAutoNum type="arabicPeriod"/>
            </a:pPr>
            <a:r>
              <a:rPr lang="en-US" altLang="en-US" i="1" dirty="0" smtClean="0"/>
              <a:t>Who </a:t>
            </a:r>
            <a:r>
              <a:rPr lang="en-US" altLang="en-US" i="1" dirty="0"/>
              <a:t>got last seat on airplane?</a:t>
            </a:r>
          </a:p>
          <a:p>
            <a:pPr marL="514350" indent="-514350" eaLnBrk="1" hangingPunct="1">
              <a:buFont typeface="+mj-lt"/>
              <a:buAutoNum type="arabicPeriod"/>
            </a:pPr>
            <a:endParaRPr lang="en-US" altLang="en-US" i="1" dirty="0" smtClean="0"/>
          </a:p>
          <a:p>
            <a:pPr marL="514350" indent="-514350" eaLnBrk="1" hangingPunct="1">
              <a:buFont typeface="+mj-lt"/>
              <a:buAutoNum type="arabicPeriod"/>
            </a:pPr>
            <a:r>
              <a:rPr lang="en-US" altLang="en-US" b="1" spc="-150" dirty="0" smtClean="0"/>
              <a:t>Mobile cloud gaming: </a:t>
            </a:r>
            <a:r>
              <a:rPr lang="en-US" altLang="en-US" i="1" spc="-150" dirty="0" smtClean="0"/>
              <a:t>Which was first</a:t>
            </a:r>
            <a:r>
              <a:rPr lang="en-US" altLang="en-US" i="1" spc="-150" dirty="0"/>
              <a:t>,</a:t>
            </a:r>
            <a:r>
              <a:rPr lang="en-US" altLang="en-US" i="1" spc="-150" dirty="0" smtClean="0"/>
              <a:t> A shoots B or vice-versa?</a:t>
            </a:r>
          </a:p>
          <a:p>
            <a:pPr marL="514350" indent="-514350" eaLnBrk="1" hangingPunct="1">
              <a:buFont typeface="+mj-lt"/>
              <a:buAutoNum type="arabicPeriod"/>
            </a:pPr>
            <a:endParaRPr lang="en-US" altLang="en-US" i="1" dirty="0" smtClean="0"/>
          </a:p>
          <a:p>
            <a:pPr marL="514350" indent="-514350" eaLnBrk="1" hangingPunct="1">
              <a:buFont typeface="+mj-lt"/>
              <a:buAutoNum type="arabicPeriod"/>
            </a:pPr>
            <a:endParaRPr lang="en-US" altLang="en-US" i="1" dirty="0" smtClean="0"/>
          </a:p>
          <a:p>
            <a:pPr marL="514350" indent="-514350" eaLnBrk="1" hangingPunct="1">
              <a:buFont typeface="+mj-lt"/>
              <a:buAutoNum type="arabicPeriod"/>
            </a:pPr>
            <a:endParaRPr lang="en-US" altLang="en-US" i="1" dirty="0" smtClean="0"/>
          </a:p>
          <a:p>
            <a:pPr marL="514350" indent="-514350" eaLnBrk="1" hangingPunct="1">
              <a:buFont typeface="+mj-lt"/>
              <a:buAutoNum type="arabicPeriod"/>
            </a:pPr>
            <a:endParaRPr lang="en-US" altLang="en-US" i="1" dirty="0" smtClean="0"/>
          </a:p>
          <a:p>
            <a:pPr marL="514350" indent="-514350" eaLnBrk="1" hangingPunct="1">
              <a:buFont typeface="+mj-lt"/>
              <a:buAutoNum type="arabicPeriod"/>
            </a:pPr>
            <a:endParaRPr lang="en-US" altLang="en-US" i="1" dirty="0" smtClean="0"/>
          </a:p>
          <a:p>
            <a:pPr marL="514350" indent="-514350" eaLnBrk="1" hangingPunct="1">
              <a:buFont typeface="+mj-lt"/>
              <a:buAutoNum type="arabicPeriod"/>
            </a:pPr>
            <a:endParaRPr lang="en-US" altLang="en-US" i="1" dirty="0" smtClean="0"/>
          </a:p>
          <a:p>
            <a:pPr marL="514350" indent="-514350" eaLnBrk="1" hangingPunct="1">
              <a:buFont typeface="+mj-lt"/>
              <a:buAutoNum type="arabicPeriod"/>
            </a:pPr>
            <a:r>
              <a:rPr lang="en-US" altLang="en-US" i="1" dirty="0" smtClean="0"/>
              <a:t>Does this file need to be recompiled?</a:t>
            </a:r>
            <a:endParaRPr lang="en-US" altLang="en-US" i="1"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55</a:t>
            </a:fld>
            <a:endParaRPr lang="en-US"/>
          </a:p>
        </p:txBody>
      </p:sp>
      <p:pic>
        <p:nvPicPr>
          <p:cNvPr id="6" name="Picture 5"/>
          <p:cNvPicPr>
            <a:picLocks noChangeAspect="1"/>
          </p:cNvPicPr>
          <p:nvPr/>
        </p:nvPicPr>
        <p:blipFill rotWithShape="1">
          <a:blip r:embed="rId3">
            <a:extLst>
              <a:ext uri="{28A0092B-C50C-407E-A947-70E740481C1C}">
                <a14:useLocalDpi xmlns:a14="http://schemas.microsoft.com/office/drawing/2010/main" val="0"/>
              </a:ext>
            </a:extLst>
          </a:blip>
          <a:srcRect t="40807"/>
          <a:stretch/>
        </p:blipFill>
        <p:spPr>
          <a:xfrm>
            <a:off x="3014019" y="4149461"/>
            <a:ext cx="3039762" cy="1349491"/>
          </a:xfrm>
          <a:prstGeom prst="rect">
            <a:avLst/>
          </a:prstGeom>
        </p:spPr>
      </p:pic>
    </p:spTree>
    <p:extLst>
      <p:ext uri="{BB962C8B-B14F-4D97-AF65-F5344CB8AC3E}">
        <p14:creationId xmlns:p14="http://schemas.microsoft.com/office/powerpoint/2010/main" val="41493483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10">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17410">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3">
            <a:alphaModFix amt="35000"/>
          </a:blip>
          <a:srcRect t="24866"/>
          <a:stretch/>
        </p:blipFill>
        <p:spPr>
          <a:xfrm>
            <a:off x="4305300" y="2165653"/>
            <a:ext cx="4610100" cy="2148151"/>
          </a:xfrm>
          <a:prstGeom prst="rect">
            <a:avLst/>
          </a:prstGeom>
        </p:spPr>
      </p:pic>
      <p:sp>
        <p:nvSpPr>
          <p:cNvPr id="43" name="Content Placeholder 42"/>
          <p:cNvSpPr>
            <a:spLocks noGrp="1"/>
          </p:cNvSpPr>
          <p:nvPr>
            <p:ph idx="1"/>
          </p:nvPr>
        </p:nvSpPr>
        <p:spPr>
          <a:xfrm>
            <a:off x="152400" y="1420586"/>
            <a:ext cx="3960639" cy="5236894"/>
          </a:xfrm>
        </p:spPr>
        <p:txBody>
          <a:bodyPr>
            <a:normAutofit/>
          </a:bodyPr>
          <a:lstStyle/>
          <a:p>
            <a:r>
              <a:rPr lang="en-US" sz="2400" b="1" spc="-100" dirty="0" smtClean="0"/>
              <a:t>P1</a:t>
            </a:r>
            <a:r>
              <a:rPr lang="en-US" sz="2400" spc="-100" dirty="0" smtClean="0"/>
              <a:t> queues </a:t>
            </a:r>
            <a:r>
              <a:rPr lang="en-US" sz="2400" b="1" spc="-100" dirty="0" smtClean="0">
                <a:solidFill>
                  <a:schemeClr val="accent3">
                    <a:lumMod val="50000"/>
                  </a:schemeClr>
                </a:solidFill>
              </a:rPr>
              <a:t>$</a:t>
            </a:r>
            <a:r>
              <a:rPr lang="en-US" sz="2400" spc="-100" dirty="0" smtClean="0"/>
              <a:t>, </a:t>
            </a:r>
            <a:r>
              <a:rPr lang="en-US" sz="2400" b="1" spc="-100" dirty="0" smtClean="0"/>
              <a:t>P2</a:t>
            </a:r>
            <a:r>
              <a:rPr lang="en-US" sz="2400" spc="-100" dirty="0" smtClean="0"/>
              <a:t> queues </a:t>
            </a:r>
            <a:r>
              <a:rPr lang="en-US" sz="2400" b="1" spc="-100" dirty="0" smtClean="0">
                <a:solidFill>
                  <a:schemeClr val="accent4"/>
                </a:solidFill>
              </a:rPr>
              <a:t>%</a:t>
            </a:r>
          </a:p>
          <a:p>
            <a:endParaRPr lang="en-US" sz="2400" b="1" dirty="0" smtClean="0"/>
          </a:p>
          <a:p>
            <a:r>
              <a:rPr lang="en-US" sz="2400" b="1" dirty="0" smtClean="0"/>
              <a:t>P1</a:t>
            </a:r>
            <a:r>
              <a:rPr lang="en-US" sz="2400" dirty="0" smtClean="0"/>
              <a:t> queues and </a:t>
            </a:r>
            <a:r>
              <a:rPr lang="en-US" sz="2400" b="1" dirty="0" smtClean="0">
                <a:solidFill>
                  <a:srgbClr val="0070C0"/>
                </a:solidFill>
              </a:rPr>
              <a:t>ack’s</a:t>
            </a:r>
            <a:r>
              <a:rPr lang="en-US" sz="2400" dirty="0" smtClean="0"/>
              <a:t> </a:t>
            </a:r>
            <a:r>
              <a:rPr lang="en-US" sz="2400" b="1" dirty="0" smtClean="0">
                <a:solidFill>
                  <a:schemeClr val="accent4"/>
                </a:solidFill>
              </a:rPr>
              <a:t>%</a:t>
            </a:r>
          </a:p>
          <a:p>
            <a:pPr lvl="1"/>
            <a:r>
              <a:rPr lang="en-US" sz="2400" b="1" spc="-150" dirty="0" smtClean="0"/>
              <a:t>P1</a:t>
            </a:r>
            <a:r>
              <a:rPr lang="en-US" sz="2400" spc="-150" dirty="0" smtClean="0"/>
              <a:t> marks </a:t>
            </a:r>
            <a:r>
              <a:rPr lang="en-US" sz="2400" b="1" spc="-150" dirty="0" smtClean="0">
                <a:solidFill>
                  <a:schemeClr val="accent4"/>
                </a:solidFill>
              </a:rPr>
              <a:t>%</a:t>
            </a:r>
            <a:r>
              <a:rPr lang="en-US" sz="2400" spc="-150" dirty="0" smtClean="0"/>
              <a:t> fully </a:t>
            </a:r>
            <a:r>
              <a:rPr lang="en-US" sz="2400" b="1" spc="-150" dirty="0" smtClean="0">
                <a:solidFill>
                  <a:srgbClr val="0070C0"/>
                </a:solidFill>
              </a:rPr>
              <a:t>ack’ed</a:t>
            </a:r>
          </a:p>
          <a:p>
            <a:pPr lvl="1"/>
            <a:endParaRPr lang="en-US" sz="2400" b="1" dirty="0" smtClean="0"/>
          </a:p>
          <a:p>
            <a:r>
              <a:rPr lang="en-US" sz="2400" b="1" dirty="0" smtClean="0"/>
              <a:t>P2</a:t>
            </a:r>
            <a:r>
              <a:rPr lang="en-US" sz="2400" dirty="0" smtClean="0"/>
              <a:t> marks </a:t>
            </a:r>
            <a:r>
              <a:rPr lang="en-US" sz="2400" b="1" dirty="0" smtClean="0">
                <a:solidFill>
                  <a:schemeClr val="accent4"/>
                </a:solidFill>
              </a:rPr>
              <a:t>%</a:t>
            </a:r>
            <a:r>
              <a:rPr lang="en-US" sz="2400" dirty="0" smtClean="0"/>
              <a:t> fully </a:t>
            </a:r>
            <a:r>
              <a:rPr lang="en-US" sz="2400" b="1" dirty="0" smtClean="0">
                <a:solidFill>
                  <a:srgbClr val="0070C0"/>
                </a:solidFill>
              </a:rPr>
              <a:t>ack’ed</a:t>
            </a:r>
          </a:p>
          <a:p>
            <a:pPr lvl="1"/>
            <a:r>
              <a:rPr lang="en-US" sz="2400" b="1" dirty="0" smtClean="0">
                <a:solidFill>
                  <a:srgbClr val="FF0000"/>
                </a:solidFill>
              </a:rPr>
              <a:t>P2 </a:t>
            </a:r>
            <a:r>
              <a:rPr lang="en-US" sz="2400" dirty="0" smtClean="0">
                <a:solidFill>
                  <a:srgbClr val="FF0000"/>
                </a:solidFill>
              </a:rPr>
              <a:t>processes</a:t>
            </a:r>
            <a:r>
              <a:rPr lang="en-US" sz="2400" b="1" dirty="0" smtClean="0">
                <a:solidFill>
                  <a:srgbClr val="FF0000"/>
                </a:solidFill>
              </a:rPr>
              <a:t> %</a:t>
            </a:r>
          </a:p>
          <a:p>
            <a:endParaRPr lang="en-US" sz="2400" b="1" dirty="0" smtClean="0"/>
          </a:p>
          <a:p>
            <a:r>
              <a:rPr lang="en-US" sz="2400" b="1" dirty="0" smtClean="0"/>
              <a:t>P2 </a:t>
            </a:r>
            <a:r>
              <a:rPr lang="en-US" sz="2400" dirty="0" smtClean="0"/>
              <a:t>queues and </a:t>
            </a:r>
            <a:r>
              <a:rPr lang="en-US" sz="2400" b="1" dirty="0" smtClean="0">
                <a:solidFill>
                  <a:srgbClr val="0070C0"/>
                </a:solidFill>
              </a:rPr>
              <a:t>ack’s</a:t>
            </a:r>
            <a:r>
              <a:rPr lang="en-US" sz="2400" dirty="0" smtClean="0"/>
              <a:t> </a:t>
            </a:r>
            <a:r>
              <a:rPr lang="en-US" sz="2400" b="1" dirty="0" smtClean="0">
                <a:solidFill>
                  <a:schemeClr val="accent3">
                    <a:lumMod val="50000"/>
                  </a:schemeClr>
                </a:solidFill>
              </a:rPr>
              <a:t>$</a:t>
            </a:r>
          </a:p>
          <a:p>
            <a:pPr lvl="1"/>
            <a:r>
              <a:rPr lang="en-US" sz="2400" b="1" dirty="0" smtClean="0">
                <a:solidFill>
                  <a:srgbClr val="FF0000"/>
                </a:solidFill>
              </a:rPr>
              <a:t>P2 </a:t>
            </a:r>
            <a:r>
              <a:rPr lang="en-US" sz="2400" dirty="0" smtClean="0">
                <a:solidFill>
                  <a:srgbClr val="FF0000"/>
                </a:solidFill>
              </a:rPr>
              <a:t>processes</a:t>
            </a:r>
            <a:r>
              <a:rPr lang="en-US" sz="2400" b="1" dirty="0" smtClean="0">
                <a:solidFill>
                  <a:srgbClr val="FF0000"/>
                </a:solidFill>
              </a:rPr>
              <a:t> $</a:t>
            </a:r>
          </a:p>
          <a:p>
            <a:endParaRPr lang="en-US" sz="2400" b="1" dirty="0" smtClean="0"/>
          </a:p>
          <a:p>
            <a:r>
              <a:rPr lang="en-US" sz="2400" b="1" dirty="0" smtClean="0"/>
              <a:t>P1</a:t>
            </a:r>
            <a:r>
              <a:rPr lang="en-US" sz="2400" dirty="0" smtClean="0"/>
              <a:t> marks </a:t>
            </a:r>
            <a:r>
              <a:rPr lang="en-US" sz="2400" b="1" dirty="0" smtClean="0">
                <a:solidFill>
                  <a:schemeClr val="accent3">
                    <a:lumMod val="50000"/>
                  </a:schemeClr>
                </a:solidFill>
              </a:rPr>
              <a:t>$</a:t>
            </a:r>
            <a:r>
              <a:rPr lang="en-US" sz="2400" dirty="0" smtClean="0"/>
              <a:t> fully </a:t>
            </a:r>
            <a:r>
              <a:rPr lang="en-US" sz="2400" b="1" dirty="0" smtClean="0">
                <a:solidFill>
                  <a:srgbClr val="0070C0"/>
                </a:solidFill>
              </a:rPr>
              <a:t>ack’ed</a:t>
            </a:r>
          </a:p>
          <a:p>
            <a:pPr lvl="1"/>
            <a:r>
              <a:rPr lang="en-US" sz="2400" b="1" dirty="0" smtClean="0"/>
              <a:t>P1</a:t>
            </a:r>
            <a:r>
              <a:rPr lang="en-US" sz="2400" dirty="0" smtClean="0"/>
              <a:t> processes </a:t>
            </a:r>
            <a:r>
              <a:rPr lang="en-US" sz="2400" b="1" dirty="0" smtClean="0">
                <a:solidFill>
                  <a:schemeClr val="accent3">
                    <a:lumMod val="50000"/>
                  </a:schemeClr>
                </a:solidFill>
              </a:rPr>
              <a:t>$</a:t>
            </a:r>
            <a:r>
              <a:rPr lang="en-US" sz="2400" dirty="0" smtClean="0"/>
              <a:t>, then </a:t>
            </a:r>
            <a:r>
              <a:rPr lang="en-US" sz="2400" b="1" dirty="0" smtClean="0">
                <a:solidFill>
                  <a:schemeClr val="accent4"/>
                </a:solidFill>
              </a:rPr>
              <a:t>%</a:t>
            </a:r>
          </a:p>
        </p:txBody>
      </p:sp>
      <p:sp>
        <p:nvSpPr>
          <p:cNvPr id="5" name="Title 4"/>
          <p:cNvSpPr>
            <a:spLocks noGrp="1"/>
          </p:cNvSpPr>
          <p:nvPr>
            <p:ph type="title"/>
          </p:nvPr>
        </p:nvSpPr>
        <p:spPr/>
        <p:txBody>
          <a:bodyPr/>
          <a:lstStyle/>
          <a:p>
            <a:r>
              <a:rPr lang="en-US" sz="3300" spc="-150" dirty="0" smtClean="0"/>
              <a:t>Totally-Ordered Multicast</a:t>
            </a:r>
            <a:r>
              <a:rPr lang="en-US" sz="3300" spc="-150" baseline="30000" dirty="0" smtClean="0"/>
              <a:t> (Attempt #1)</a:t>
            </a:r>
            <a:endParaRPr lang="en-US" sz="3300" spc="-150" baseline="30000" dirty="0"/>
          </a:p>
        </p:txBody>
      </p:sp>
      <p:sp>
        <p:nvSpPr>
          <p:cNvPr id="13" name="Can 12"/>
          <p:cNvSpPr/>
          <p:nvPr/>
        </p:nvSpPr>
        <p:spPr>
          <a:xfrm>
            <a:off x="4189962" y="2508790"/>
            <a:ext cx="477288" cy="522315"/>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mtClean="0">
                <a:solidFill>
                  <a:schemeClr val="tx1"/>
                </a:solidFill>
              </a:rPr>
              <a:t>P1</a:t>
            </a:r>
            <a:endParaRPr lang="en-US" dirty="0">
              <a:solidFill>
                <a:schemeClr val="tx1"/>
              </a:solidFill>
            </a:endParaRPr>
          </a:p>
        </p:txBody>
      </p:sp>
      <p:sp>
        <p:nvSpPr>
          <p:cNvPr id="14" name="Can 13"/>
          <p:cNvSpPr/>
          <p:nvPr/>
        </p:nvSpPr>
        <p:spPr>
          <a:xfrm>
            <a:off x="8296480" y="2359775"/>
            <a:ext cx="479259" cy="524472"/>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dirty="0" smtClean="0">
                <a:solidFill>
                  <a:schemeClr val="tx1"/>
                </a:solidFill>
                <a:latin typeface="+mn-lt"/>
              </a:rPr>
              <a:t>P2</a:t>
            </a:r>
            <a:endParaRPr lang="en-US" dirty="0">
              <a:solidFill>
                <a:schemeClr val="tx1"/>
              </a:solidFill>
              <a:latin typeface="+mn-lt"/>
            </a:endParaRPr>
          </a:p>
        </p:txBody>
      </p:sp>
      <p:cxnSp>
        <p:nvCxnSpPr>
          <p:cNvPr id="25" name="Straight Connector 24"/>
          <p:cNvCxnSpPr/>
          <p:nvPr/>
        </p:nvCxnSpPr>
        <p:spPr>
          <a:xfrm>
            <a:off x="4425820" y="3031105"/>
            <a:ext cx="0" cy="354917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27" name="Straight Connector 26"/>
          <p:cNvCxnSpPr/>
          <p:nvPr/>
        </p:nvCxnSpPr>
        <p:spPr>
          <a:xfrm>
            <a:off x="8536109" y="2884247"/>
            <a:ext cx="0" cy="354917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30" name="Oval 29"/>
          <p:cNvSpPr/>
          <p:nvPr/>
        </p:nvSpPr>
        <p:spPr>
          <a:xfrm>
            <a:off x="4365224" y="314944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33" name="Straight Arrow Connector 32"/>
          <p:cNvCxnSpPr>
            <a:stCxn id="30" idx="6"/>
            <a:endCxn id="34" idx="2"/>
          </p:cNvCxnSpPr>
          <p:nvPr/>
        </p:nvCxnSpPr>
        <p:spPr>
          <a:xfrm>
            <a:off x="4502744" y="3218201"/>
            <a:ext cx="3972775" cy="1391640"/>
          </a:xfrm>
          <a:prstGeom prst="curvedConnector3">
            <a:avLst>
              <a:gd name="adj1" fmla="val 50000"/>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sp>
        <p:nvSpPr>
          <p:cNvPr id="34" name="Oval 33"/>
          <p:cNvSpPr/>
          <p:nvPr/>
        </p:nvSpPr>
        <p:spPr>
          <a:xfrm>
            <a:off x="8475519" y="454108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grpSp>
        <p:nvGrpSpPr>
          <p:cNvPr id="12" name="Group 11"/>
          <p:cNvGrpSpPr/>
          <p:nvPr/>
        </p:nvGrpSpPr>
        <p:grpSpPr>
          <a:xfrm>
            <a:off x="4944501" y="2585234"/>
            <a:ext cx="1097084" cy="611842"/>
            <a:chOff x="6067924" y="2616275"/>
            <a:chExt cx="1097084" cy="611842"/>
          </a:xfrm>
        </p:grpSpPr>
        <p:sp>
          <p:nvSpPr>
            <p:cNvPr id="17" name="Document 16"/>
            <p:cNvSpPr/>
            <p:nvPr/>
          </p:nvSpPr>
          <p:spPr>
            <a:xfrm>
              <a:off x="6067924" y="280551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19" name="Rounded Rectangular Callout 18"/>
            <p:cNvSpPr/>
            <p:nvPr/>
          </p:nvSpPr>
          <p:spPr>
            <a:xfrm>
              <a:off x="6641740" y="2616275"/>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cxnSp>
        <p:nvCxnSpPr>
          <p:cNvPr id="24" name="Straight Connector 23"/>
          <p:cNvCxnSpPr/>
          <p:nvPr/>
        </p:nvCxnSpPr>
        <p:spPr>
          <a:xfrm flipV="1">
            <a:off x="7160523" y="1627987"/>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28" name="Straight Connector 27"/>
          <p:cNvCxnSpPr/>
          <p:nvPr/>
        </p:nvCxnSpPr>
        <p:spPr>
          <a:xfrm flipV="1">
            <a:off x="7156770" y="2057976"/>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29" name="Straight Connector 28"/>
          <p:cNvCxnSpPr/>
          <p:nvPr/>
        </p:nvCxnSpPr>
        <p:spPr>
          <a:xfrm flipV="1">
            <a:off x="4159282" y="1630148"/>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31" name="Straight Connector 30"/>
          <p:cNvCxnSpPr/>
          <p:nvPr/>
        </p:nvCxnSpPr>
        <p:spPr>
          <a:xfrm flipV="1">
            <a:off x="4155529" y="2060137"/>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grpSp>
        <p:nvGrpSpPr>
          <p:cNvPr id="54" name="Group 53"/>
          <p:cNvGrpSpPr/>
          <p:nvPr/>
        </p:nvGrpSpPr>
        <p:grpSpPr>
          <a:xfrm>
            <a:off x="4780140" y="1387776"/>
            <a:ext cx="1085035" cy="674158"/>
            <a:chOff x="4829124" y="1387776"/>
            <a:chExt cx="1085035" cy="674158"/>
          </a:xfrm>
        </p:grpSpPr>
        <p:sp>
          <p:nvSpPr>
            <p:cNvPr id="32" name="Document 31"/>
            <p:cNvSpPr/>
            <p:nvPr/>
          </p:nvSpPr>
          <p:spPr>
            <a:xfrm>
              <a:off x="4829124" y="1639330"/>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35" name="Rounded Rectangular Callout 34"/>
            <p:cNvSpPr/>
            <p:nvPr/>
          </p:nvSpPr>
          <p:spPr>
            <a:xfrm>
              <a:off x="5390891" y="1387776"/>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grpSp>
        <p:nvGrpSpPr>
          <p:cNvPr id="53" name="Group 52"/>
          <p:cNvGrpSpPr/>
          <p:nvPr/>
        </p:nvGrpSpPr>
        <p:grpSpPr>
          <a:xfrm>
            <a:off x="4184811" y="1384810"/>
            <a:ext cx="1076107" cy="675327"/>
            <a:chOff x="4233795" y="1384810"/>
            <a:chExt cx="1076107" cy="675327"/>
          </a:xfrm>
        </p:grpSpPr>
        <p:sp>
          <p:nvSpPr>
            <p:cNvPr id="36" name="Document 35"/>
            <p:cNvSpPr/>
            <p:nvPr/>
          </p:nvSpPr>
          <p:spPr>
            <a:xfrm>
              <a:off x="4233795" y="163753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37" name="Rounded Rectangular Callout 36"/>
            <p:cNvSpPr/>
            <p:nvPr/>
          </p:nvSpPr>
          <p:spPr>
            <a:xfrm>
              <a:off x="4786634" y="1384810"/>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sp>
        <p:nvSpPr>
          <p:cNvPr id="38" name="Oval 37"/>
          <p:cNvSpPr/>
          <p:nvPr/>
        </p:nvSpPr>
        <p:spPr>
          <a:xfrm>
            <a:off x="8471166" y="3155953"/>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40" name="Oval 39"/>
          <p:cNvSpPr/>
          <p:nvPr/>
        </p:nvSpPr>
        <p:spPr>
          <a:xfrm>
            <a:off x="4371480" y="335331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41" name="Straight Arrow Connector 40"/>
          <p:cNvCxnSpPr>
            <a:stCxn id="38" idx="2"/>
            <a:endCxn id="40" idx="6"/>
          </p:cNvCxnSpPr>
          <p:nvPr/>
        </p:nvCxnSpPr>
        <p:spPr>
          <a:xfrm flipH="1">
            <a:off x="4509000" y="3224713"/>
            <a:ext cx="3962166" cy="197365"/>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nvGrpSpPr>
          <p:cNvPr id="26" name="Group 25"/>
          <p:cNvGrpSpPr/>
          <p:nvPr/>
        </p:nvGrpSpPr>
        <p:grpSpPr>
          <a:xfrm>
            <a:off x="6983307" y="2574748"/>
            <a:ext cx="1085035" cy="674158"/>
            <a:chOff x="7251414" y="2534353"/>
            <a:chExt cx="1085035" cy="674158"/>
          </a:xfrm>
        </p:grpSpPr>
        <p:sp>
          <p:nvSpPr>
            <p:cNvPr id="42" name="Document 41"/>
            <p:cNvSpPr/>
            <p:nvPr/>
          </p:nvSpPr>
          <p:spPr>
            <a:xfrm>
              <a:off x="7251414" y="2785907"/>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44" name="Rounded Rectangular Callout 43"/>
            <p:cNvSpPr/>
            <p:nvPr/>
          </p:nvSpPr>
          <p:spPr>
            <a:xfrm>
              <a:off x="7813181" y="2534353"/>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sp>
        <p:nvSpPr>
          <p:cNvPr id="57" name="Oval 56"/>
          <p:cNvSpPr/>
          <p:nvPr/>
        </p:nvSpPr>
        <p:spPr>
          <a:xfrm>
            <a:off x="8475513" y="3561707"/>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58" name="Straight Arrow Connector 57"/>
          <p:cNvCxnSpPr>
            <a:stCxn id="40" idx="6"/>
            <a:endCxn id="57" idx="2"/>
          </p:cNvCxnSpPr>
          <p:nvPr/>
        </p:nvCxnSpPr>
        <p:spPr>
          <a:xfrm>
            <a:off x="4509000" y="3422078"/>
            <a:ext cx="3966513" cy="208389"/>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nvGrpSpPr>
          <p:cNvPr id="78" name="Group 77"/>
          <p:cNvGrpSpPr/>
          <p:nvPr/>
        </p:nvGrpSpPr>
        <p:grpSpPr>
          <a:xfrm>
            <a:off x="7194266" y="3698108"/>
            <a:ext cx="939010" cy="423104"/>
            <a:chOff x="5662125" y="3608674"/>
            <a:chExt cx="939010" cy="423104"/>
          </a:xfrm>
        </p:grpSpPr>
        <p:sp>
          <p:nvSpPr>
            <p:cNvPr id="65" name="Document 64"/>
            <p:cNvSpPr/>
            <p:nvPr/>
          </p:nvSpPr>
          <p:spPr>
            <a:xfrm>
              <a:off x="6219580" y="3609174"/>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67" name="TextBox 66"/>
            <p:cNvSpPr txBox="1"/>
            <p:nvPr/>
          </p:nvSpPr>
          <p:spPr>
            <a:xfrm>
              <a:off x="5662125" y="3608674"/>
              <a:ext cx="499785" cy="400110"/>
            </a:xfrm>
            <a:prstGeom prst="rect">
              <a:avLst/>
            </a:prstGeom>
            <a:solidFill>
              <a:srgbClr val="0070C0"/>
            </a:solidFill>
          </p:spPr>
          <p:txBody>
            <a:bodyPr wrap="square" lIns="0" rIns="0" rtlCol="0">
              <a:spAutoFit/>
            </a:bodyPr>
            <a:lstStyle/>
            <a:p>
              <a:r>
                <a:rPr lang="en-US" smtClean="0">
                  <a:solidFill>
                    <a:schemeClr val="bg1"/>
                  </a:solidFill>
                  <a:latin typeface="Arial" charset="0"/>
                  <a:ea typeface="Arial" charset="0"/>
                  <a:cs typeface="Arial" charset="0"/>
                </a:rPr>
                <a:t>ack</a:t>
              </a:r>
              <a:endParaRPr lang="en-US" dirty="0" smtClean="0">
                <a:solidFill>
                  <a:schemeClr val="bg1"/>
                </a:solidFill>
                <a:latin typeface="Arial" charset="0"/>
                <a:ea typeface="Arial" charset="0"/>
                <a:cs typeface="Arial" charset="0"/>
              </a:endParaRPr>
            </a:p>
          </p:txBody>
        </p:sp>
      </p:grpSp>
      <p:grpSp>
        <p:nvGrpSpPr>
          <p:cNvPr id="94" name="Group 93"/>
          <p:cNvGrpSpPr/>
          <p:nvPr/>
        </p:nvGrpSpPr>
        <p:grpSpPr>
          <a:xfrm>
            <a:off x="4353402" y="4609841"/>
            <a:ext cx="4122117" cy="289641"/>
            <a:chOff x="4353402" y="4609841"/>
            <a:chExt cx="4122117" cy="289641"/>
          </a:xfrm>
        </p:grpSpPr>
        <p:cxnSp>
          <p:nvCxnSpPr>
            <p:cNvPr id="70" name="Straight Arrow Connector 69"/>
            <p:cNvCxnSpPr>
              <a:stCxn id="34" idx="2"/>
              <a:endCxn id="71" idx="6"/>
            </p:cNvCxnSpPr>
            <p:nvPr/>
          </p:nvCxnSpPr>
          <p:spPr>
            <a:xfrm flipH="1">
              <a:off x="4490922" y="4609841"/>
              <a:ext cx="3984597" cy="220881"/>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sp>
          <p:nvSpPr>
            <p:cNvPr id="71" name="Oval 70"/>
            <p:cNvSpPr/>
            <p:nvPr/>
          </p:nvSpPr>
          <p:spPr>
            <a:xfrm>
              <a:off x="4353402" y="4761962"/>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grpSp>
      <p:grpSp>
        <p:nvGrpSpPr>
          <p:cNvPr id="77" name="Group 76"/>
          <p:cNvGrpSpPr/>
          <p:nvPr/>
        </p:nvGrpSpPr>
        <p:grpSpPr>
          <a:xfrm>
            <a:off x="5054867" y="4275071"/>
            <a:ext cx="941936" cy="422604"/>
            <a:chOff x="6101350" y="4491591"/>
            <a:chExt cx="941936" cy="422604"/>
          </a:xfrm>
        </p:grpSpPr>
        <p:sp>
          <p:nvSpPr>
            <p:cNvPr id="74" name="TextBox 73"/>
            <p:cNvSpPr txBox="1"/>
            <p:nvPr/>
          </p:nvSpPr>
          <p:spPr>
            <a:xfrm>
              <a:off x="6101350" y="4495035"/>
              <a:ext cx="499785" cy="400110"/>
            </a:xfrm>
            <a:prstGeom prst="rect">
              <a:avLst/>
            </a:prstGeom>
            <a:solidFill>
              <a:srgbClr val="0070C0"/>
            </a:solidFill>
          </p:spPr>
          <p:txBody>
            <a:bodyPr wrap="square" lIns="0" rIns="0" rtlCol="0">
              <a:spAutoFit/>
            </a:bodyPr>
            <a:lstStyle/>
            <a:p>
              <a:r>
                <a:rPr lang="en-US" smtClean="0">
                  <a:solidFill>
                    <a:schemeClr val="bg1"/>
                  </a:solidFill>
                  <a:latin typeface="Arial" charset="0"/>
                  <a:ea typeface="Arial" charset="0"/>
                  <a:cs typeface="Arial" charset="0"/>
                </a:rPr>
                <a:t>ack</a:t>
              </a:r>
              <a:endParaRPr lang="en-US" dirty="0" smtClean="0">
                <a:solidFill>
                  <a:schemeClr val="bg1"/>
                </a:solidFill>
                <a:latin typeface="Arial" charset="0"/>
                <a:ea typeface="Arial" charset="0"/>
                <a:cs typeface="Arial" charset="0"/>
              </a:endParaRPr>
            </a:p>
          </p:txBody>
        </p:sp>
        <p:sp>
          <p:nvSpPr>
            <p:cNvPr id="76" name="Document 75"/>
            <p:cNvSpPr/>
            <p:nvPr/>
          </p:nvSpPr>
          <p:spPr>
            <a:xfrm>
              <a:off x="6661731" y="4491591"/>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grpSp>
      <p:grpSp>
        <p:nvGrpSpPr>
          <p:cNvPr id="79" name="Group 78"/>
          <p:cNvGrpSpPr/>
          <p:nvPr/>
        </p:nvGrpSpPr>
        <p:grpSpPr>
          <a:xfrm>
            <a:off x="7194266" y="1379831"/>
            <a:ext cx="1076107" cy="675327"/>
            <a:chOff x="4233795" y="1384810"/>
            <a:chExt cx="1076107" cy="675327"/>
          </a:xfrm>
        </p:grpSpPr>
        <p:sp>
          <p:nvSpPr>
            <p:cNvPr id="80" name="Document 79"/>
            <p:cNvSpPr/>
            <p:nvPr/>
          </p:nvSpPr>
          <p:spPr>
            <a:xfrm>
              <a:off x="4233795" y="163753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81" name="Rounded Rectangular Callout 80"/>
            <p:cNvSpPr/>
            <p:nvPr/>
          </p:nvSpPr>
          <p:spPr>
            <a:xfrm>
              <a:off x="4786634" y="1384810"/>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grpSp>
        <p:nvGrpSpPr>
          <p:cNvPr id="56" name="Group 55"/>
          <p:cNvGrpSpPr/>
          <p:nvPr/>
        </p:nvGrpSpPr>
        <p:grpSpPr>
          <a:xfrm>
            <a:off x="7194266" y="1380949"/>
            <a:ext cx="1085035" cy="674158"/>
            <a:chOff x="7830365" y="1385615"/>
            <a:chExt cx="1085035" cy="674158"/>
          </a:xfrm>
        </p:grpSpPr>
        <p:sp>
          <p:nvSpPr>
            <p:cNvPr id="21" name="Document 20"/>
            <p:cNvSpPr/>
            <p:nvPr/>
          </p:nvSpPr>
          <p:spPr>
            <a:xfrm>
              <a:off x="7830365" y="1637169"/>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23" name="Rounded Rectangular Callout 22"/>
            <p:cNvSpPr/>
            <p:nvPr/>
          </p:nvSpPr>
          <p:spPr>
            <a:xfrm>
              <a:off x="8392132" y="1385615"/>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sp>
        <p:nvSpPr>
          <p:cNvPr id="86" name="Document 85"/>
          <p:cNvSpPr/>
          <p:nvPr/>
        </p:nvSpPr>
        <p:spPr>
          <a:xfrm>
            <a:off x="4231385" y="5040437"/>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87" name="Document 86"/>
          <p:cNvSpPr/>
          <p:nvPr/>
        </p:nvSpPr>
        <p:spPr>
          <a:xfrm>
            <a:off x="4241432" y="5564065"/>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88" name="Document 87"/>
          <p:cNvSpPr/>
          <p:nvPr/>
        </p:nvSpPr>
        <p:spPr>
          <a:xfrm>
            <a:off x="8358835" y="3785126"/>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93" name="Document 92"/>
          <p:cNvSpPr/>
          <p:nvPr/>
        </p:nvSpPr>
        <p:spPr>
          <a:xfrm>
            <a:off x="8360465" y="4752439"/>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95" name="TextBox 94"/>
          <p:cNvSpPr txBox="1"/>
          <p:nvPr/>
        </p:nvSpPr>
        <p:spPr>
          <a:xfrm>
            <a:off x="4991867" y="1877961"/>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6" name="TextBox 95"/>
          <p:cNvSpPr txBox="1"/>
          <p:nvPr/>
        </p:nvSpPr>
        <p:spPr>
          <a:xfrm>
            <a:off x="4384895" y="1874649"/>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7" name="TextBox 96"/>
          <p:cNvSpPr txBox="1"/>
          <p:nvPr/>
        </p:nvSpPr>
        <p:spPr>
          <a:xfrm>
            <a:off x="7408604" y="1880378"/>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8" name="TextBox 97"/>
          <p:cNvSpPr txBox="1"/>
          <p:nvPr/>
        </p:nvSpPr>
        <p:spPr>
          <a:xfrm>
            <a:off x="7402782" y="1870494"/>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9" name="Notched Right Arrow 98"/>
          <p:cNvSpPr/>
          <p:nvPr/>
        </p:nvSpPr>
        <p:spPr>
          <a:xfrm rot="18000000">
            <a:off x="6581989" y="3657047"/>
            <a:ext cx="593529" cy="467751"/>
          </a:xfrm>
          <a:prstGeom prst="notchedRightArrow">
            <a:avLst/>
          </a:prstGeom>
          <a:solidFill>
            <a:srgbClr val="FF00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101" name="Rectangle 100"/>
          <p:cNvSpPr/>
          <p:nvPr/>
        </p:nvSpPr>
        <p:spPr>
          <a:xfrm>
            <a:off x="4696114" y="6056782"/>
            <a:ext cx="3663429" cy="400110"/>
          </a:xfrm>
          <a:prstGeom prst="rect">
            <a:avLst/>
          </a:prstGeom>
        </p:spPr>
        <p:txBody>
          <a:bodyPr wrap="square">
            <a:spAutoFit/>
          </a:bodyPr>
          <a:lstStyle/>
          <a:p>
            <a:r>
              <a:rPr lang="en-US" b="0" spc="-150" dirty="0">
                <a:latin typeface="Arial" charset="0"/>
                <a:ea typeface="Arial" charset="0"/>
                <a:cs typeface="Arial" charset="0"/>
              </a:rPr>
              <a:t>Note: ack’s to self not shown here</a:t>
            </a:r>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56</a:t>
            </a:fld>
            <a:endParaRPr lang="en-US"/>
          </a:p>
        </p:txBody>
      </p:sp>
    </p:spTree>
    <p:extLst>
      <p:ext uri="{BB962C8B-B14F-4D97-AF65-F5344CB8AC3E}">
        <p14:creationId xmlns:p14="http://schemas.microsoft.com/office/powerpoint/2010/main" val="1691405678"/>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0"/>
                                        </p:tgtEl>
                                        <p:attrNameLst>
                                          <p:attrName>style.visibility</p:attrName>
                                        </p:attrNameLst>
                                      </p:cBhvr>
                                      <p:to>
                                        <p:strVal val="visible"/>
                                      </p:to>
                                    </p:set>
                                  </p:childTnLst>
                                </p:cTn>
                              </p:par>
                              <p:par>
                                <p:cTn id="11" presetID="22" presetClass="entr" presetSubtype="2" fill="hold" nodeType="withEffect">
                                  <p:stCondLst>
                                    <p:cond delay="0"/>
                                  </p:stCondLst>
                                  <p:childTnLst>
                                    <p:set>
                                      <p:cBhvr>
                                        <p:cTn id="12" dur="1" fill="hold">
                                          <p:stCondLst>
                                            <p:cond delay="0"/>
                                          </p:stCondLst>
                                        </p:cTn>
                                        <p:tgtEl>
                                          <p:spTgt spid="41"/>
                                        </p:tgtEl>
                                        <p:attrNameLst>
                                          <p:attrName>style.visibility</p:attrName>
                                        </p:attrNameLst>
                                      </p:cBhvr>
                                      <p:to>
                                        <p:strVal val="visible"/>
                                      </p:to>
                                    </p:set>
                                    <p:animEffect transition="in" filter="wipe(right)">
                                      <p:cBhvr>
                                        <p:cTn id="13" dur="500"/>
                                        <p:tgtEl>
                                          <p:spTgt spid="41"/>
                                        </p:tgtEl>
                                      </p:cBhvr>
                                    </p:animEffect>
                                  </p:childTnLst>
                                </p:cTn>
                              </p:par>
                              <p:par>
                                <p:cTn id="14" presetID="22" presetClass="entr" presetSubtype="8" fill="hold" nodeType="withEffect">
                                  <p:stCondLst>
                                    <p:cond delay="0"/>
                                  </p:stCondLst>
                                  <p:childTnLst>
                                    <p:set>
                                      <p:cBhvr>
                                        <p:cTn id="15" dur="1" fill="hold">
                                          <p:stCondLst>
                                            <p:cond delay="0"/>
                                          </p:stCondLst>
                                        </p:cTn>
                                        <p:tgtEl>
                                          <p:spTgt spid="33"/>
                                        </p:tgtEl>
                                        <p:attrNameLst>
                                          <p:attrName>style.visibility</p:attrName>
                                        </p:attrNameLst>
                                      </p:cBhvr>
                                      <p:to>
                                        <p:strVal val="visible"/>
                                      </p:to>
                                    </p:set>
                                    <p:animEffect transition="in" filter="wipe(left)">
                                      <p:cBhvr>
                                        <p:cTn id="16" dur="500"/>
                                        <p:tgtEl>
                                          <p:spTgt spid="33"/>
                                        </p:tgtEl>
                                      </p:cBhvr>
                                    </p:animEffect>
                                  </p:childTnLst>
                                </p:cTn>
                              </p:par>
                              <p:par>
                                <p:cTn id="17" presetID="1" presetClass="entr" presetSubtype="0" fill="hold" nodeType="withEffect">
                                  <p:stCondLst>
                                    <p:cond delay="0"/>
                                  </p:stCondLst>
                                  <p:childTnLst>
                                    <p:set>
                                      <p:cBhvr>
                                        <p:cTn id="18" dur="1" fill="hold">
                                          <p:stCondLst>
                                            <p:cond delay="0"/>
                                          </p:stCondLst>
                                        </p:cTn>
                                        <p:tgtEl>
                                          <p:spTgt spid="5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6"/>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6"/>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2"/>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3">
                                            <p:txEl>
                                              <p:pRg st="2" end="2"/>
                                            </p:txEl>
                                          </p:spTgt>
                                        </p:tgtEl>
                                        <p:attrNameLst>
                                          <p:attrName>style.visibility</p:attrName>
                                        </p:attrNameLst>
                                      </p:cBhvr>
                                      <p:to>
                                        <p:strVal val="visible"/>
                                      </p:to>
                                    </p:set>
                                  </p:childTnLst>
                                </p:cTn>
                              </p:par>
                              <p:par>
                                <p:cTn id="29" presetID="3" presetClass="emph" presetSubtype="2" fill="hold" nodeType="withEffect">
                                  <p:stCondLst>
                                    <p:cond delay="0"/>
                                  </p:stCondLst>
                                  <p:childTnLst>
                                    <p:animClr clrSpc="rgb" dir="cw">
                                      <p:cBhvr override="childStyle">
                                        <p:cTn id="30" dur="500" fill="hold"/>
                                        <p:tgtEl>
                                          <p:spTgt spid="43">
                                            <p:txEl>
                                              <p:pRg st="0" end="0"/>
                                            </p:txEl>
                                          </p:spTgt>
                                        </p:tgtEl>
                                        <p:attrNameLst>
                                          <p:attrName>style.color</p:attrName>
                                        </p:attrNameLst>
                                      </p:cBhvr>
                                      <p:to>
                                        <a:srgbClr val="797979"/>
                                      </p:to>
                                    </p:animClr>
                                  </p:childTnLst>
                                </p:cTn>
                              </p:par>
                              <p:par>
                                <p:cTn id="31" presetID="1" presetClass="entr" presetSubtype="0" fill="hold" grpId="0"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22" presetClass="entr" presetSubtype="8" fill="hold" nodeType="withEffect">
                                  <p:stCondLst>
                                    <p:cond delay="0"/>
                                  </p:stCondLst>
                                  <p:childTnLst>
                                    <p:set>
                                      <p:cBhvr>
                                        <p:cTn id="34" dur="1" fill="hold">
                                          <p:stCondLst>
                                            <p:cond delay="0"/>
                                          </p:stCondLst>
                                        </p:cTn>
                                        <p:tgtEl>
                                          <p:spTgt spid="58"/>
                                        </p:tgtEl>
                                        <p:attrNameLst>
                                          <p:attrName>style.visibility</p:attrName>
                                        </p:attrNameLst>
                                      </p:cBhvr>
                                      <p:to>
                                        <p:strVal val="visible"/>
                                      </p:to>
                                    </p:set>
                                    <p:animEffect transition="in" filter="wipe(left)">
                                      <p:cBhvr>
                                        <p:cTn id="35" dur="500"/>
                                        <p:tgtEl>
                                          <p:spTgt spid="58"/>
                                        </p:tgtEl>
                                      </p:cBhvr>
                                    </p:animEffect>
                                  </p:childTnLst>
                                </p:cTn>
                              </p:par>
                              <p:par>
                                <p:cTn id="36" presetID="1" presetClass="entr" presetSubtype="0" fill="hold" nodeType="withEffect">
                                  <p:stCondLst>
                                    <p:cond delay="0"/>
                                  </p:stCondLst>
                                  <p:childTnLst>
                                    <p:set>
                                      <p:cBhvr>
                                        <p:cTn id="37" dur="1" fill="hold">
                                          <p:stCondLst>
                                            <p:cond delay="0"/>
                                          </p:stCondLst>
                                        </p:cTn>
                                        <p:tgtEl>
                                          <p:spTgt spid="54"/>
                                        </p:tgtEl>
                                        <p:attrNameLst>
                                          <p:attrName>style.visibility</p:attrName>
                                        </p:attrNameLst>
                                      </p:cBhvr>
                                      <p:to>
                                        <p:strVal val="visible"/>
                                      </p:to>
                                    </p:set>
                                  </p:childTnLst>
                                </p:cTn>
                              </p:par>
                              <p:par>
                                <p:cTn id="38" presetID="1" presetClass="entr" presetSubtype="0" fill="hold" nodeType="withEffect">
                                  <p:stCondLst>
                                    <p:cond delay="0"/>
                                  </p:stCondLst>
                                  <p:childTnLst>
                                    <p:set>
                                      <p:cBhvr>
                                        <p:cTn id="39" dur="1" fill="hold">
                                          <p:stCondLst>
                                            <p:cond delay="0"/>
                                          </p:stCondLst>
                                        </p:cTn>
                                        <p:tgtEl>
                                          <p:spTgt spid="78"/>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nodeType="clickEffect">
                                  <p:stCondLst>
                                    <p:cond delay="0"/>
                                  </p:stCondLst>
                                  <p:childTnLst>
                                    <p:set>
                                      <p:cBhvr>
                                        <p:cTn id="43" dur="1" fill="hold">
                                          <p:stCondLst>
                                            <p:cond delay="0"/>
                                          </p:stCondLst>
                                        </p:cTn>
                                        <p:tgtEl>
                                          <p:spTgt spid="43">
                                            <p:txEl>
                                              <p:pRg st="3" end="3"/>
                                            </p:txEl>
                                          </p:spTgt>
                                        </p:tgtEl>
                                        <p:attrNameLst>
                                          <p:attrName>style.visibility</p:attrName>
                                        </p:attrNameLst>
                                      </p:cBhvr>
                                      <p:to>
                                        <p:strVal val="visible"/>
                                      </p:to>
                                    </p:set>
                                  </p:childTnLst>
                                </p:cTn>
                              </p:par>
                              <p:par>
                                <p:cTn id="44" presetID="3" presetClass="emph" presetSubtype="2" fill="hold" nodeType="withEffect">
                                  <p:stCondLst>
                                    <p:cond delay="0"/>
                                  </p:stCondLst>
                                  <p:childTnLst>
                                    <p:animClr clrSpc="rgb" dir="cw">
                                      <p:cBhvr override="childStyle">
                                        <p:cTn id="45" dur="500" fill="hold"/>
                                        <p:tgtEl>
                                          <p:spTgt spid="43">
                                            <p:txEl>
                                              <p:pRg st="2" end="2"/>
                                            </p:txEl>
                                          </p:spTgt>
                                        </p:tgtEl>
                                        <p:attrNameLst>
                                          <p:attrName>style.color</p:attrName>
                                        </p:attrNameLst>
                                      </p:cBhvr>
                                      <p:to>
                                        <a:srgbClr val="797979"/>
                                      </p:to>
                                    </p:animClr>
                                  </p:childTnLst>
                                </p:cTn>
                              </p:par>
                              <p:par>
                                <p:cTn id="46" presetID="1" presetClass="entr" presetSubtype="0" fill="hold" grpId="0" nodeType="withEffect">
                                  <p:stCondLst>
                                    <p:cond delay="0"/>
                                  </p:stCondLst>
                                  <p:childTnLst>
                                    <p:set>
                                      <p:cBhvr>
                                        <p:cTn id="47" dur="1" fill="hold">
                                          <p:stCondLst>
                                            <p:cond delay="0"/>
                                          </p:stCondLst>
                                        </p:cTn>
                                        <p:tgtEl>
                                          <p:spTgt spid="95"/>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nodeType="clickEffect">
                                  <p:stCondLst>
                                    <p:cond delay="0"/>
                                  </p:stCondLst>
                                  <p:childTnLst>
                                    <p:set>
                                      <p:cBhvr>
                                        <p:cTn id="51" dur="1" fill="hold">
                                          <p:stCondLst>
                                            <p:cond delay="0"/>
                                          </p:stCondLst>
                                        </p:cTn>
                                        <p:tgtEl>
                                          <p:spTgt spid="43">
                                            <p:txEl>
                                              <p:pRg st="5" end="5"/>
                                            </p:txEl>
                                          </p:spTgt>
                                        </p:tgtEl>
                                        <p:attrNameLst>
                                          <p:attrName>style.visibility</p:attrName>
                                        </p:attrNameLst>
                                      </p:cBhvr>
                                      <p:to>
                                        <p:strVal val="visible"/>
                                      </p:to>
                                    </p:set>
                                  </p:childTnLst>
                                </p:cTn>
                              </p:par>
                              <p:par>
                                <p:cTn id="52" presetID="3" presetClass="emph" presetSubtype="2" fill="hold" nodeType="withEffect">
                                  <p:stCondLst>
                                    <p:cond delay="0"/>
                                  </p:stCondLst>
                                  <p:childTnLst>
                                    <p:animClr clrSpc="rgb" dir="cw">
                                      <p:cBhvr override="childStyle">
                                        <p:cTn id="53" dur="500" fill="hold"/>
                                        <p:tgtEl>
                                          <p:spTgt spid="43">
                                            <p:txEl>
                                              <p:pRg st="3" end="3"/>
                                            </p:txEl>
                                          </p:spTgt>
                                        </p:tgtEl>
                                        <p:attrNameLst>
                                          <p:attrName>style.color</p:attrName>
                                        </p:attrNameLst>
                                      </p:cBhvr>
                                      <p:to>
                                        <a:srgbClr val="797979"/>
                                      </p:to>
                                    </p:animClr>
                                  </p:childTnLst>
                                </p:cTn>
                              </p:par>
                              <p:par>
                                <p:cTn id="54" presetID="1" presetClass="entr" presetSubtype="0" fill="hold" grpId="0" nodeType="withEffect">
                                  <p:stCondLst>
                                    <p:cond delay="0"/>
                                  </p:stCondLst>
                                  <p:childTnLst>
                                    <p:set>
                                      <p:cBhvr>
                                        <p:cTn id="55" dur="1" fill="hold">
                                          <p:stCondLst>
                                            <p:cond delay="0"/>
                                          </p:stCondLst>
                                        </p:cTn>
                                        <p:tgtEl>
                                          <p:spTgt spid="57"/>
                                        </p:tgtEl>
                                        <p:attrNameLst>
                                          <p:attrName>style.visibility</p:attrName>
                                        </p:attrNameLst>
                                      </p:cBhvr>
                                      <p:to>
                                        <p:strVal val="visible"/>
                                      </p:to>
                                    </p:set>
                                  </p:childTnLst>
                                </p:cTn>
                              </p:par>
                              <p:par>
                                <p:cTn id="56" presetID="1" presetClass="entr" presetSubtype="0" fill="hold" grpId="0" nodeType="withEffect">
                                  <p:stCondLst>
                                    <p:cond delay="0"/>
                                  </p:stCondLst>
                                  <p:childTnLst>
                                    <p:set>
                                      <p:cBhvr>
                                        <p:cTn id="57" dur="1" fill="hold">
                                          <p:stCondLst>
                                            <p:cond delay="0"/>
                                          </p:stCondLst>
                                        </p:cTn>
                                        <p:tgtEl>
                                          <p:spTgt spid="98"/>
                                        </p:tgtEl>
                                        <p:attrNameLst>
                                          <p:attrName>style.visibility</p:attrName>
                                        </p:attrNameLst>
                                      </p:cBhvr>
                                      <p:to>
                                        <p:strVal val="visible"/>
                                      </p:to>
                                    </p:set>
                                  </p:childTnLst>
                                </p:cTn>
                              </p:par>
                            </p:childTnLst>
                          </p:cTn>
                        </p:par>
                      </p:childTnLst>
                    </p:cTn>
                  </p:par>
                  <p:par>
                    <p:cTn id="58" fill="hold">
                      <p:stCondLst>
                        <p:cond delay="indefinite"/>
                      </p:stCondLst>
                      <p:childTnLst>
                        <p:par>
                          <p:cTn id="59" fill="hold">
                            <p:stCondLst>
                              <p:cond delay="0"/>
                            </p:stCondLst>
                            <p:childTnLst>
                              <p:par>
                                <p:cTn id="60" presetID="1" presetClass="entr" presetSubtype="0" fill="hold" nodeType="clickEffect">
                                  <p:stCondLst>
                                    <p:cond delay="0"/>
                                  </p:stCondLst>
                                  <p:childTnLst>
                                    <p:set>
                                      <p:cBhvr>
                                        <p:cTn id="61" dur="1" fill="hold">
                                          <p:stCondLst>
                                            <p:cond delay="0"/>
                                          </p:stCondLst>
                                        </p:cTn>
                                        <p:tgtEl>
                                          <p:spTgt spid="43">
                                            <p:txEl>
                                              <p:pRg st="6" end="6"/>
                                            </p:txEl>
                                          </p:spTgt>
                                        </p:tgtEl>
                                        <p:attrNameLst>
                                          <p:attrName>style.visibility</p:attrName>
                                        </p:attrNameLst>
                                      </p:cBhvr>
                                      <p:to>
                                        <p:strVal val="visible"/>
                                      </p:to>
                                    </p:set>
                                  </p:childTnLst>
                                </p:cTn>
                              </p:par>
                              <p:par>
                                <p:cTn id="62" presetID="3" presetClass="emph" presetSubtype="2" fill="hold" nodeType="withEffect">
                                  <p:stCondLst>
                                    <p:cond delay="0"/>
                                  </p:stCondLst>
                                  <p:childTnLst>
                                    <p:animClr clrSpc="rgb" dir="cw">
                                      <p:cBhvr override="childStyle">
                                        <p:cTn id="63" dur="500" fill="hold"/>
                                        <p:tgtEl>
                                          <p:spTgt spid="43">
                                            <p:txEl>
                                              <p:pRg st="5" end="5"/>
                                            </p:txEl>
                                          </p:spTgt>
                                        </p:tgtEl>
                                        <p:attrNameLst>
                                          <p:attrName>style.color</p:attrName>
                                        </p:attrNameLst>
                                      </p:cBhvr>
                                      <p:to>
                                        <a:srgbClr val="797979"/>
                                      </p:to>
                                    </p:animClr>
                                  </p:childTnLst>
                                </p:cTn>
                              </p:par>
                              <p:par>
                                <p:cTn id="64" presetID="1" presetClass="entr" presetSubtype="0" fill="hold" grpId="0" nodeType="withEffect">
                                  <p:stCondLst>
                                    <p:cond delay="0"/>
                                  </p:stCondLst>
                                  <p:childTnLst>
                                    <p:set>
                                      <p:cBhvr>
                                        <p:cTn id="65" dur="1" fill="hold">
                                          <p:stCondLst>
                                            <p:cond delay="0"/>
                                          </p:stCondLst>
                                        </p:cTn>
                                        <p:tgtEl>
                                          <p:spTgt spid="88"/>
                                        </p:tgtEl>
                                        <p:attrNameLst>
                                          <p:attrName>style.visibility</p:attrName>
                                        </p:attrNameLst>
                                      </p:cBhvr>
                                      <p:to>
                                        <p:strVal val="visible"/>
                                      </p:to>
                                    </p:set>
                                  </p:childTnLst>
                                </p:cTn>
                              </p:par>
                              <p:par>
                                <p:cTn id="66" presetID="1" presetClass="exit" presetSubtype="0" fill="hold" nodeType="withEffect">
                                  <p:stCondLst>
                                    <p:cond delay="0"/>
                                  </p:stCondLst>
                                  <p:childTnLst>
                                    <p:set>
                                      <p:cBhvr>
                                        <p:cTn id="67" dur="1" fill="hold">
                                          <p:stCondLst>
                                            <p:cond delay="0"/>
                                          </p:stCondLst>
                                        </p:cTn>
                                        <p:tgtEl>
                                          <p:spTgt spid="56"/>
                                        </p:tgtEl>
                                        <p:attrNameLst>
                                          <p:attrName>style.visibility</p:attrName>
                                        </p:attrNameLst>
                                      </p:cBhvr>
                                      <p:to>
                                        <p:strVal val="hidden"/>
                                      </p:to>
                                    </p:set>
                                  </p:childTnLst>
                                </p:cTn>
                              </p:par>
                              <p:par>
                                <p:cTn id="68" presetID="1" presetClass="exit" presetSubtype="0" fill="hold" grpId="1" nodeType="withEffect">
                                  <p:stCondLst>
                                    <p:cond delay="0"/>
                                  </p:stCondLst>
                                  <p:childTnLst>
                                    <p:set>
                                      <p:cBhvr>
                                        <p:cTn id="69" dur="1" fill="hold">
                                          <p:stCondLst>
                                            <p:cond delay="0"/>
                                          </p:stCondLst>
                                        </p:cTn>
                                        <p:tgtEl>
                                          <p:spTgt spid="98"/>
                                        </p:tgtEl>
                                        <p:attrNameLst>
                                          <p:attrName>style.visibility</p:attrName>
                                        </p:attrNameLst>
                                      </p:cBhvr>
                                      <p:to>
                                        <p:strVal val="hidden"/>
                                      </p:to>
                                    </p:set>
                                  </p:childTnLst>
                                </p:cTn>
                              </p:par>
                            </p:childTnLst>
                          </p:cTn>
                        </p:par>
                      </p:childTnLst>
                    </p:cTn>
                  </p:par>
                  <p:par>
                    <p:cTn id="70" fill="hold">
                      <p:stCondLst>
                        <p:cond delay="indefinite"/>
                      </p:stCondLst>
                      <p:childTnLst>
                        <p:par>
                          <p:cTn id="71" fill="hold">
                            <p:stCondLst>
                              <p:cond delay="0"/>
                            </p:stCondLst>
                            <p:childTnLst>
                              <p:par>
                                <p:cTn id="72" presetID="1" presetClass="entr" presetSubtype="0" fill="hold" nodeType="clickEffect">
                                  <p:stCondLst>
                                    <p:cond delay="0"/>
                                  </p:stCondLst>
                                  <p:childTnLst>
                                    <p:set>
                                      <p:cBhvr>
                                        <p:cTn id="73" dur="1" fill="hold">
                                          <p:stCondLst>
                                            <p:cond delay="0"/>
                                          </p:stCondLst>
                                        </p:cTn>
                                        <p:tgtEl>
                                          <p:spTgt spid="43">
                                            <p:txEl>
                                              <p:pRg st="8" end="8"/>
                                            </p:txEl>
                                          </p:spTgt>
                                        </p:tgtEl>
                                        <p:attrNameLst>
                                          <p:attrName>style.visibility</p:attrName>
                                        </p:attrNameLst>
                                      </p:cBhvr>
                                      <p:to>
                                        <p:strVal val="visible"/>
                                      </p:to>
                                    </p:set>
                                  </p:childTnLst>
                                </p:cTn>
                              </p:par>
                              <p:par>
                                <p:cTn id="74" presetID="1" presetClass="entr" presetSubtype="0" fill="hold" nodeType="withEffect">
                                  <p:stCondLst>
                                    <p:cond delay="0"/>
                                  </p:stCondLst>
                                  <p:childTnLst>
                                    <p:set>
                                      <p:cBhvr>
                                        <p:cTn id="75" dur="1" fill="hold">
                                          <p:stCondLst>
                                            <p:cond delay="0"/>
                                          </p:stCondLst>
                                        </p:cTn>
                                        <p:tgtEl>
                                          <p:spTgt spid="77"/>
                                        </p:tgtEl>
                                        <p:attrNameLst>
                                          <p:attrName>style.visibility</p:attrName>
                                        </p:attrNameLst>
                                      </p:cBhvr>
                                      <p:to>
                                        <p:strVal val="visible"/>
                                      </p:to>
                                    </p:set>
                                  </p:childTnLst>
                                </p:cTn>
                              </p:par>
                              <p:par>
                                <p:cTn id="76" presetID="22" presetClass="entr" presetSubtype="2" fill="hold" nodeType="withEffect">
                                  <p:stCondLst>
                                    <p:cond delay="0"/>
                                  </p:stCondLst>
                                  <p:childTnLst>
                                    <p:set>
                                      <p:cBhvr>
                                        <p:cTn id="77" dur="1" fill="hold">
                                          <p:stCondLst>
                                            <p:cond delay="0"/>
                                          </p:stCondLst>
                                        </p:cTn>
                                        <p:tgtEl>
                                          <p:spTgt spid="94"/>
                                        </p:tgtEl>
                                        <p:attrNameLst>
                                          <p:attrName>style.visibility</p:attrName>
                                        </p:attrNameLst>
                                      </p:cBhvr>
                                      <p:to>
                                        <p:strVal val="visible"/>
                                      </p:to>
                                    </p:set>
                                    <p:animEffect transition="in" filter="wipe(right)">
                                      <p:cBhvr>
                                        <p:cTn id="78" dur="500"/>
                                        <p:tgtEl>
                                          <p:spTgt spid="94"/>
                                        </p:tgtEl>
                                      </p:cBhvr>
                                    </p:animEffect>
                                  </p:childTnLst>
                                </p:cTn>
                              </p:par>
                              <p:par>
                                <p:cTn id="79" presetID="1" presetClass="entr" presetSubtype="0" fill="hold" grpId="0" nodeType="withEffect">
                                  <p:stCondLst>
                                    <p:cond delay="0"/>
                                  </p:stCondLst>
                                  <p:childTnLst>
                                    <p:set>
                                      <p:cBhvr>
                                        <p:cTn id="80" dur="1" fill="hold">
                                          <p:stCondLst>
                                            <p:cond delay="0"/>
                                          </p:stCondLst>
                                        </p:cTn>
                                        <p:tgtEl>
                                          <p:spTgt spid="34"/>
                                        </p:tgtEl>
                                        <p:attrNameLst>
                                          <p:attrName>style.visibility</p:attrName>
                                        </p:attrNameLst>
                                      </p:cBhvr>
                                      <p:to>
                                        <p:strVal val="visible"/>
                                      </p:to>
                                    </p:set>
                                  </p:childTnLst>
                                </p:cTn>
                              </p:par>
                              <p:par>
                                <p:cTn id="81" presetID="1" presetClass="entr" presetSubtype="0" fill="hold" nodeType="withEffect">
                                  <p:stCondLst>
                                    <p:cond delay="0"/>
                                  </p:stCondLst>
                                  <p:childTnLst>
                                    <p:set>
                                      <p:cBhvr>
                                        <p:cTn id="82" dur="1" fill="hold">
                                          <p:stCondLst>
                                            <p:cond delay="0"/>
                                          </p:stCondLst>
                                        </p:cTn>
                                        <p:tgtEl>
                                          <p:spTgt spid="79"/>
                                        </p:tgtEl>
                                        <p:attrNameLst>
                                          <p:attrName>style.visibility</p:attrName>
                                        </p:attrNameLst>
                                      </p:cBhvr>
                                      <p:to>
                                        <p:strVal val="visible"/>
                                      </p:to>
                                    </p:set>
                                  </p:childTnLst>
                                </p:cTn>
                              </p:par>
                              <p:par>
                                <p:cTn id="83" presetID="1" presetClass="entr" presetSubtype="0" fill="hold" grpId="0" nodeType="withEffect">
                                  <p:stCondLst>
                                    <p:cond delay="0"/>
                                  </p:stCondLst>
                                  <p:childTnLst>
                                    <p:set>
                                      <p:cBhvr>
                                        <p:cTn id="84" dur="1" fill="hold">
                                          <p:stCondLst>
                                            <p:cond delay="0"/>
                                          </p:stCondLst>
                                        </p:cTn>
                                        <p:tgtEl>
                                          <p:spTgt spid="97"/>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nodeType="clickEffect">
                                  <p:stCondLst>
                                    <p:cond delay="0"/>
                                  </p:stCondLst>
                                  <p:childTnLst>
                                    <p:set>
                                      <p:cBhvr>
                                        <p:cTn id="88" dur="1" fill="hold">
                                          <p:stCondLst>
                                            <p:cond delay="0"/>
                                          </p:stCondLst>
                                        </p:cTn>
                                        <p:tgtEl>
                                          <p:spTgt spid="43">
                                            <p:txEl>
                                              <p:pRg st="9" end="9"/>
                                            </p:txEl>
                                          </p:spTgt>
                                        </p:tgtEl>
                                        <p:attrNameLst>
                                          <p:attrName>style.visibility</p:attrName>
                                        </p:attrNameLst>
                                      </p:cBhvr>
                                      <p:to>
                                        <p:strVal val="visible"/>
                                      </p:to>
                                    </p:set>
                                  </p:childTnLst>
                                </p:cTn>
                              </p:par>
                              <p:par>
                                <p:cTn id="89" presetID="3" presetClass="emph" presetSubtype="2" fill="hold" nodeType="withEffect">
                                  <p:stCondLst>
                                    <p:cond delay="0"/>
                                  </p:stCondLst>
                                  <p:childTnLst>
                                    <p:animClr clrSpc="rgb" dir="cw">
                                      <p:cBhvr override="childStyle">
                                        <p:cTn id="90" dur="500" fill="hold"/>
                                        <p:tgtEl>
                                          <p:spTgt spid="43">
                                            <p:txEl>
                                              <p:pRg st="8" end="8"/>
                                            </p:txEl>
                                          </p:spTgt>
                                        </p:tgtEl>
                                        <p:attrNameLst>
                                          <p:attrName>style.color</p:attrName>
                                        </p:attrNameLst>
                                      </p:cBhvr>
                                      <p:to>
                                        <a:srgbClr val="797979"/>
                                      </p:to>
                                    </p:animClr>
                                  </p:childTnLst>
                                </p:cTn>
                              </p:par>
                              <p:par>
                                <p:cTn id="91" presetID="1" presetClass="exit" presetSubtype="0" fill="hold" grpId="1" nodeType="withEffect">
                                  <p:stCondLst>
                                    <p:cond delay="0"/>
                                  </p:stCondLst>
                                  <p:childTnLst>
                                    <p:set>
                                      <p:cBhvr>
                                        <p:cTn id="92" dur="1" fill="hold">
                                          <p:stCondLst>
                                            <p:cond delay="0"/>
                                          </p:stCondLst>
                                        </p:cTn>
                                        <p:tgtEl>
                                          <p:spTgt spid="97"/>
                                        </p:tgtEl>
                                        <p:attrNameLst>
                                          <p:attrName>style.visibility</p:attrName>
                                        </p:attrNameLst>
                                      </p:cBhvr>
                                      <p:to>
                                        <p:strVal val="hidden"/>
                                      </p:to>
                                    </p:set>
                                  </p:childTnLst>
                                </p:cTn>
                              </p:par>
                              <p:par>
                                <p:cTn id="93" presetID="1" presetClass="exit" presetSubtype="0" fill="hold" nodeType="withEffect">
                                  <p:stCondLst>
                                    <p:cond delay="0"/>
                                  </p:stCondLst>
                                  <p:childTnLst>
                                    <p:set>
                                      <p:cBhvr>
                                        <p:cTn id="94" dur="1" fill="hold">
                                          <p:stCondLst>
                                            <p:cond delay="0"/>
                                          </p:stCondLst>
                                        </p:cTn>
                                        <p:tgtEl>
                                          <p:spTgt spid="79"/>
                                        </p:tgtEl>
                                        <p:attrNameLst>
                                          <p:attrName>style.visibility</p:attrName>
                                        </p:attrNameLst>
                                      </p:cBhvr>
                                      <p:to>
                                        <p:strVal val="hidden"/>
                                      </p:to>
                                    </p:set>
                                  </p:childTnLst>
                                </p:cTn>
                              </p:par>
                              <p:par>
                                <p:cTn id="95" presetID="1" presetClass="entr" presetSubtype="0" fill="hold" grpId="0" nodeType="withEffect">
                                  <p:stCondLst>
                                    <p:cond delay="0"/>
                                  </p:stCondLst>
                                  <p:childTnLst>
                                    <p:set>
                                      <p:cBhvr>
                                        <p:cTn id="96" dur="1" fill="hold">
                                          <p:stCondLst>
                                            <p:cond delay="0"/>
                                          </p:stCondLst>
                                        </p:cTn>
                                        <p:tgtEl>
                                          <p:spTgt spid="93"/>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nodeType="clickEffect">
                                  <p:stCondLst>
                                    <p:cond delay="0"/>
                                  </p:stCondLst>
                                  <p:childTnLst>
                                    <p:set>
                                      <p:cBhvr>
                                        <p:cTn id="100" dur="1" fill="hold">
                                          <p:stCondLst>
                                            <p:cond delay="0"/>
                                          </p:stCondLst>
                                        </p:cTn>
                                        <p:tgtEl>
                                          <p:spTgt spid="43">
                                            <p:txEl>
                                              <p:pRg st="11" end="11"/>
                                            </p:txEl>
                                          </p:spTgt>
                                        </p:tgtEl>
                                        <p:attrNameLst>
                                          <p:attrName>style.visibility</p:attrName>
                                        </p:attrNameLst>
                                      </p:cBhvr>
                                      <p:to>
                                        <p:strVal val="visible"/>
                                      </p:to>
                                    </p:set>
                                  </p:childTnLst>
                                </p:cTn>
                              </p:par>
                              <p:par>
                                <p:cTn id="101" presetID="1" presetClass="entr" presetSubtype="0" fill="hold" grpId="0" nodeType="withEffect">
                                  <p:stCondLst>
                                    <p:cond delay="0"/>
                                  </p:stCondLst>
                                  <p:childTnLst>
                                    <p:set>
                                      <p:cBhvr>
                                        <p:cTn id="102" dur="1" fill="hold">
                                          <p:stCondLst>
                                            <p:cond delay="0"/>
                                          </p:stCondLst>
                                        </p:cTn>
                                        <p:tgtEl>
                                          <p:spTgt spid="96"/>
                                        </p:tgtEl>
                                        <p:attrNameLst>
                                          <p:attrName>style.visibility</p:attrName>
                                        </p:attrNameLst>
                                      </p:cBhvr>
                                      <p:to>
                                        <p:strVal val="visible"/>
                                      </p:to>
                                    </p:set>
                                  </p:childTnLst>
                                </p:cTn>
                              </p:par>
                            </p:childTnLst>
                          </p:cTn>
                        </p:par>
                      </p:childTnLst>
                    </p:cTn>
                  </p:par>
                  <p:par>
                    <p:cTn id="103" fill="hold">
                      <p:stCondLst>
                        <p:cond delay="indefinite"/>
                      </p:stCondLst>
                      <p:childTnLst>
                        <p:par>
                          <p:cTn id="104" fill="hold">
                            <p:stCondLst>
                              <p:cond delay="0"/>
                            </p:stCondLst>
                            <p:childTnLst>
                              <p:par>
                                <p:cTn id="105" presetID="1" presetClass="entr" presetSubtype="0" fill="hold" nodeType="clickEffect">
                                  <p:stCondLst>
                                    <p:cond delay="0"/>
                                  </p:stCondLst>
                                  <p:childTnLst>
                                    <p:set>
                                      <p:cBhvr>
                                        <p:cTn id="106" dur="1" fill="hold">
                                          <p:stCondLst>
                                            <p:cond delay="0"/>
                                          </p:stCondLst>
                                        </p:cTn>
                                        <p:tgtEl>
                                          <p:spTgt spid="43">
                                            <p:txEl>
                                              <p:pRg st="12" end="12"/>
                                            </p:txEl>
                                          </p:spTgt>
                                        </p:tgtEl>
                                        <p:attrNameLst>
                                          <p:attrName>style.visibility</p:attrName>
                                        </p:attrNameLst>
                                      </p:cBhvr>
                                      <p:to>
                                        <p:strVal val="visible"/>
                                      </p:to>
                                    </p:set>
                                  </p:childTnLst>
                                </p:cTn>
                              </p:par>
                              <p:par>
                                <p:cTn id="107" presetID="3" presetClass="emph" presetSubtype="2" fill="hold" nodeType="withEffect">
                                  <p:stCondLst>
                                    <p:cond delay="0"/>
                                  </p:stCondLst>
                                  <p:childTnLst>
                                    <p:animClr clrSpc="rgb" dir="cw">
                                      <p:cBhvr override="childStyle">
                                        <p:cTn id="108" dur="500" fill="hold"/>
                                        <p:tgtEl>
                                          <p:spTgt spid="43">
                                            <p:txEl>
                                              <p:pRg st="11" end="11"/>
                                            </p:txEl>
                                          </p:spTgt>
                                        </p:tgtEl>
                                        <p:attrNameLst>
                                          <p:attrName>style.color</p:attrName>
                                        </p:attrNameLst>
                                      </p:cBhvr>
                                      <p:to>
                                        <a:srgbClr val="797979"/>
                                      </p:to>
                                    </p:animClr>
                                  </p:childTnLst>
                                </p:cTn>
                              </p:par>
                              <p:par>
                                <p:cTn id="109" presetID="1" presetClass="exit" presetSubtype="0" fill="hold" nodeType="withEffect">
                                  <p:stCondLst>
                                    <p:cond delay="0"/>
                                  </p:stCondLst>
                                  <p:childTnLst>
                                    <p:set>
                                      <p:cBhvr>
                                        <p:cTn id="110" dur="1" fill="hold">
                                          <p:stCondLst>
                                            <p:cond delay="0"/>
                                          </p:stCondLst>
                                        </p:cTn>
                                        <p:tgtEl>
                                          <p:spTgt spid="54"/>
                                        </p:tgtEl>
                                        <p:attrNameLst>
                                          <p:attrName>style.visibility</p:attrName>
                                        </p:attrNameLst>
                                      </p:cBhvr>
                                      <p:to>
                                        <p:strVal val="hidden"/>
                                      </p:to>
                                    </p:set>
                                  </p:childTnLst>
                                </p:cTn>
                              </p:par>
                              <p:par>
                                <p:cTn id="111" presetID="1" presetClass="exit" presetSubtype="0" fill="hold" grpId="1" nodeType="withEffect">
                                  <p:stCondLst>
                                    <p:cond delay="0"/>
                                  </p:stCondLst>
                                  <p:childTnLst>
                                    <p:set>
                                      <p:cBhvr>
                                        <p:cTn id="112" dur="1" fill="hold">
                                          <p:stCondLst>
                                            <p:cond delay="0"/>
                                          </p:stCondLst>
                                        </p:cTn>
                                        <p:tgtEl>
                                          <p:spTgt spid="95"/>
                                        </p:tgtEl>
                                        <p:attrNameLst>
                                          <p:attrName>style.visibility</p:attrName>
                                        </p:attrNameLst>
                                      </p:cBhvr>
                                      <p:to>
                                        <p:strVal val="hidden"/>
                                      </p:to>
                                    </p:set>
                                  </p:childTnLst>
                                </p:cTn>
                              </p:par>
                              <p:par>
                                <p:cTn id="113" presetID="1" presetClass="exit" presetSubtype="0" fill="hold" grpId="1" nodeType="withEffect">
                                  <p:stCondLst>
                                    <p:cond delay="0"/>
                                  </p:stCondLst>
                                  <p:childTnLst>
                                    <p:set>
                                      <p:cBhvr>
                                        <p:cTn id="114" dur="1" fill="hold">
                                          <p:stCondLst>
                                            <p:cond delay="0"/>
                                          </p:stCondLst>
                                        </p:cTn>
                                        <p:tgtEl>
                                          <p:spTgt spid="96"/>
                                        </p:tgtEl>
                                        <p:attrNameLst>
                                          <p:attrName>style.visibility</p:attrName>
                                        </p:attrNameLst>
                                      </p:cBhvr>
                                      <p:to>
                                        <p:strVal val="hidden"/>
                                      </p:to>
                                    </p:set>
                                  </p:childTnLst>
                                </p:cTn>
                              </p:par>
                              <p:par>
                                <p:cTn id="115" presetID="1" presetClass="exit" presetSubtype="0" fill="hold" nodeType="withEffect">
                                  <p:stCondLst>
                                    <p:cond delay="0"/>
                                  </p:stCondLst>
                                  <p:childTnLst>
                                    <p:set>
                                      <p:cBhvr>
                                        <p:cTn id="116" dur="1" fill="hold">
                                          <p:stCondLst>
                                            <p:cond delay="0"/>
                                          </p:stCondLst>
                                        </p:cTn>
                                        <p:tgtEl>
                                          <p:spTgt spid="53"/>
                                        </p:tgtEl>
                                        <p:attrNameLst>
                                          <p:attrName>style.visibility</p:attrName>
                                        </p:attrNameLst>
                                      </p:cBhvr>
                                      <p:to>
                                        <p:strVal val="hidden"/>
                                      </p:to>
                                    </p:set>
                                  </p:childTnLst>
                                </p:cTn>
                              </p:par>
                              <p:par>
                                <p:cTn id="117" presetID="1" presetClass="entr" presetSubtype="0" fill="hold" grpId="0" nodeType="withEffect">
                                  <p:stCondLst>
                                    <p:cond delay="0"/>
                                  </p:stCondLst>
                                  <p:childTnLst>
                                    <p:set>
                                      <p:cBhvr>
                                        <p:cTn id="118" dur="1" fill="hold">
                                          <p:stCondLst>
                                            <p:cond delay="0"/>
                                          </p:stCondLst>
                                        </p:cTn>
                                        <p:tgtEl>
                                          <p:spTgt spid="86"/>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87"/>
                                        </p:tgtEl>
                                        <p:attrNameLst>
                                          <p:attrName>style.visibility</p:attrName>
                                        </p:attrNameLst>
                                      </p:cBhvr>
                                      <p:to>
                                        <p:strVal val="visible"/>
                                      </p:to>
                                    </p:set>
                                  </p:childTnLst>
                                </p:cTn>
                              </p:par>
                            </p:childTnLst>
                          </p:cTn>
                        </p:par>
                      </p:childTnLst>
                    </p:cTn>
                  </p:par>
                  <p:par>
                    <p:cTn id="121" fill="hold">
                      <p:stCondLst>
                        <p:cond delay="indefinite"/>
                      </p:stCondLst>
                      <p:childTnLst>
                        <p:par>
                          <p:cTn id="122" fill="hold">
                            <p:stCondLst>
                              <p:cond delay="0"/>
                            </p:stCondLst>
                            <p:childTnLst>
                              <p:par>
                                <p:cTn id="123" presetID="23" presetClass="entr" presetSubtype="16" fill="hold" grpId="0" nodeType="clickEffect">
                                  <p:stCondLst>
                                    <p:cond delay="0"/>
                                  </p:stCondLst>
                                  <p:childTnLst>
                                    <p:set>
                                      <p:cBhvr>
                                        <p:cTn id="124" dur="1" fill="hold">
                                          <p:stCondLst>
                                            <p:cond delay="0"/>
                                          </p:stCondLst>
                                        </p:cTn>
                                        <p:tgtEl>
                                          <p:spTgt spid="99"/>
                                        </p:tgtEl>
                                        <p:attrNameLst>
                                          <p:attrName>style.visibility</p:attrName>
                                        </p:attrNameLst>
                                      </p:cBhvr>
                                      <p:to>
                                        <p:strVal val="visible"/>
                                      </p:to>
                                    </p:set>
                                    <p:anim calcmode="lin" valueType="num">
                                      <p:cBhvr>
                                        <p:cTn id="125" dur="500" fill="hold"/>
                                        <p:tgtEl>
                                          <p:spTgt spid="99"/>
                                        </p:tgtEl>
                                        <p:attrNameLst>
                                          <p:attrName>ppt_w</p:attrName>
                                        </p:attrNameLst>
                                      </p:cBhvr>
                                      <p:tavLst>
                                        <p:tav tm="0">
                                          <p:val>
                                            <p:fltVal val="0"/>
                                          </p:val>
                                        </p:tav>
                                        <p:tav tm="100000">
                                          <p:val>
                                            <p:strVal val="#ppt_w"/>
                                          </p:val>
                                        </p:tav>
                                      </p:tavLst>
                                    </p:anim>
                                    <p:anim calcmode="lin" valueType="num">
                                      <p:cBhvr>
                                        <p:cTn id="126" dur="500" fill="hold"/>
                                        <p:tgtEl>
                                          <p:spTgt spid="99"/>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4" grpId="0" animBg="1"/>
      <p:bldP spid="38" grpId="0" animBg="1"/>
      <p:bldP spid="40" grpId="0" animBg="1"/>
      <p:bldP spid="57" grpId="0" animBg="1"/>
      <p:bldP spid="86" grpId="0" animBg="1"/>
      <p:bldP spid="87" grpId="0" animBg="1"/>
      <p:bldP spid="88" grpId="0" animBg="1"/>
      <p:bldP spid="93" grpId="0" animBg="1"/>
      <p:bldP spid="95" grpId="0" animBg="1"/>
      <p:bldP spid="95" grpId="1" animBg="1"/>
      <p:bldP spid="96" grpId="0" animBg="1"/>
      <p:bldP spid="96" grpId="1" animBg="1"/>
      <p:bldP spid="97" grpId="0" animBg="1"/>
      <p:bldP spid="97" grpId="1" animBg="1"/>
      <p:bldP spid="98" grpId="0" animBg="1"/>
      <p:bldP spid="98" grpId="1" animBg="1"/>
      <p:bldP spid="99" grpId="0" animBg="1"/>
    </p:bldLst>
  </p:timing>
</p:sld>
</file>

<file path=ppt/slides/slide5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6" name="Picture 15"/>
          <p:cNvPicPr>
            <a:picLocks noChangeAspect="1"/>
          </p:cNvPicPr>
          <p:nvPr/>
        </p:nvPicPr>
        <p:blipFill rotWithShape="1">
          <a:blip r:embed="rId3">
            <a:alphaModFix amt="35000"/>
          </a:blip>
          <a:srcRect t="24866"/>
          <a:stretch/>
        </p:blipFill>
        <p:spPr>
          <a:xfrm>
            <a:off x="4305300" y="2165653"/>
            <a:ext cx="4610100" cy="2148151"/>
          </a:xfrm>
          <a:prstGeom prst="rect">
            <a:avLst/>
          </a:prstGeom>
        </p:spPr>
      </p:pic>
      <p:sp>
        <p:nvSpPr>
          <p:cNvPr id="43" name="Content Placeholder 42"/>
          <p:cNvSpPr>
            <a:spLocks noGrp="1"/>
          </p:cNvSpPr>
          <p:nvPr>
            <p:ph idx="1"/>
          </p:nvPr>
        </p:nvSpPr>
        <p:spPr>
          <a:xfrm>
            <a:off x="152400" y="1420586"/>
            <a:ext cx="3960639" cy="5236894"/>
          </a:xfrm>
        </p:spPr>
        <p:txBody>
          <a:bodyPr>
            <a:normAutofit fontScale="92500" lnSpcReduction="20000"/>
          </a:bodyPr>
          <a:lstStyle/>
          <a:p>
            <a:r>
              <a:rPr lang="en-US" sz="2400" b="1" spc="-100" dirty="0" smtClean="0"/>
              <a:t>P1</a:t>
            </a:r>
            <a:r>
              <a:rPr lang="en-US" sz="2400" spc="-100" dirty="0" smtClean="0"/>
              <a:t> queues </a:t>
            </a:r>
            <a:r>
              <a:rPr lang="en-US" sz="2400" b="1" spc="-100" dirty="0" smtClean="0">
                <a:solidFill>
                  <a:schemeClr val="accent3">
                    <a:lumMod val="50000"/>
                  </a:schemeClr>
                </a:solidFill>
              </a:rPr>
              <a:t>$</a:t>
            </a:r>
            <a:r>
              <a:rPr lang="en-US" sz="2400" spc="-100" dirty="0" smtClean="0"/>
              <a:t>, </a:t>
            </a:r>
            <a:r>
              <a:rPr lang="en-US" sz="2400" b="1" spc="-100" dirty="0" smtClean="0"/>
              <a:t>P2</a:t>
            </a:r>
            <a:r>
              <a:rPr lang="en-US" sz="2400" spc="-100" dirty="0" smtClean="0"/>
              <a:t> queues </a:t>
            </a:r>
            <a:r>
              <a:rPr lang="en-US" sz="2400" b="1" spc="-100" dirty="0" smtClean="0">
                <a:solidFill>
                  <a:schemeClr val="accent4"/>
                </a:solidFill>
              </a:rPr>
              <a:t>%</a:t>
            </a:r>
          </a:p>
          <a:p>
            <a:endParaRPr lang="en-US" sz="2400" b="1" dirty="0" smtClean="0"/>
          </a:p>
          <a:p>
            <a:r>
              <a:rPr lang="en-US" sz="2400" b="1" dirty="0" smtClean="0"/>
              <a:t>P1</a:t>
            </a:r>
            <a:r>
              <a:rPr lang="en-US" sz="2400" dirty="0" smtClean="0"/>
              <a:t> queues </a:t>
            </a:r>
            <a:r>
              <a:rPr lang="en-US" sz="2400" b="1" dirty="0" smtClean="0">
                <a:solidFill>
                  <a:schemeClr val="accent4"/>
                </a:solidFill>
              </a:rPr>
              <a:t>%</a:t>
            </a:r>
            <a:endParaRPr lang="en-US" sz="2400" b="1" dirty="0" smtClean="0"/>
          </a:p>
          <a:p>
            <a:endParaRPr lang="en-US" sz="2000" b="1" dirty="0" smtClean="0"/>
          </a:p>
          <a:p>
            <a:r>
              <a:rPr lang="en-US" sz="2400" b="1" dirty="0" smtClean="0"/>
              <a:t>P2 </a:t>
            </a:r>
            <a:r>
              <a:rPr lang="en-US" sz="2400" dirty="0" smtClean="0"/>
              <a:t>queues and </a:t>
            </a:r>
            <a:r>
              <a:rPr lang="en-US" sz="2400" b="1" dirty="0" err="1" smtClean="0">
                <a:solidFill>
                  <a:srgbClr val="0070C0"/>
                </a:solidFill>
              </a:rPr>
              <a:t>ack’s</a:t>
            </a:r>
            <a:r>
              <a:rPr lang="en-US" sz="2400" dirty="0" smtClean="0"/>
              <a:t> </a:t>
            </a:r>
            <a:r>
              <a:rPr lang="en-US" sz="2400" b="1" dirty="0" smtClean="0">
                <a:solidFill>
                  <a:schemeClr val="accent3">
                    <a:lumMod val="50000"/>
                  </a:schemeClr>
                </a:solidFill>
              </a:rPr>
              <a:t>$</a:t>
            </a:r>
          </a:p>
          <a:p>
            <a:endParaRPr lang="en-US" sz="2400" b="1" dirty="0" smtClean="0"/>
          </a:p>
          <a:p>
            <a:r>
              <a:rPr lang="en-US" sz="2400" b="1" dirty="0" smtClean="0"/>
              <a:t>P2</a:t>
            </a:r>
            <a:r>
              <a:rPr lang="en-US" sz="2400" b="1" dirty="0" smtClean="0">
                <a:solidFill>
                  <a:schemeClr val="accent3">
                    <a:lumMod val="50000"/>
                  </a:schemeClr>
                </a:solidFill>
              </a:rPr>
              <a:t> </a:t>
            </a:r>
            <a:r>
              <a:rPr lang="en-US" sz="2400" dirty="0" smtClean="0"/>
              <a:t>marks</a:t>
            </a:r>
            <a:r>
              <a:rPr lang="en-US" sz="2400" dirty="0" smtClean="0">
                <a:solidFill>
                  <a:schemeClr val="accent3">
                    <a:lumMod val="50000"/>
                  </a:schemeClr>
                </a:solidFill>
              </a:rPr>
              <a:t> </a:t>
            </a:r>
            <a:r>
              <a:rPr lang="en-US" sz="2400" b="1" dirty="0" smtClean="0">
                <a:solidFill>
                  <a:schemeClr val="accent3">
                    <a:lumMod val="50000"/>
                  </a:schemeClr>
                </a:solidFill>
              </a:rPr>
              <a:t>$</a:t>
            </a:r>
            <a:r>
              <a:rPr lang="en-US" sz="2400" dirty="0" smtClean="0">
                <a:solidFill>
                  <a:schemeClr val="accent3">
                    <a:lumMod val="50000"/>
                  </a:schemeClr>
                </a:solidFill>
              </a:rPr>
              <a:t> </a:t>
            </a:r>
            <a:r>
              <a:rPr lang="en-US" sz="2400" dirty="0" smtClean="0"/>
              <a:t>fully</a:t>
            </a:r>
            <a:r>
              <a:rPr lang="en-US" sz="2400" dirty="0" smtClean="0">
                <a:solidFill>
                  <a:schemeClr val="accent3">
                    <a:lumMod val="50000"/>
                  </a:schemeClr>
                </a:solidFill>
              </a:rPr>
              <a:t> </a:t>
            </a:r>
            <a:r>
              <a:rPr lang="en-US" sz="2400" b="1" dirty="0" err="1" smtClean="0">
                <a:solidFill>
                  <a:srgbClr val="0070C0"/>
                </a:solidFill>
              </a:rPr>
              <a:t>ack’ed</a:t>
            </a:r>
            <a:endParaRPr lang="en-US" sz="2400" b="1" dirty="0" smtClean="0">
              <a:solidFill>
                <a:srgbClr val="0070C0"/>
              </a:solidFill>
            </a:endParaRPr>
          </a:p>
          <a:p>
            <a:pPr lvl="1"/>
            <a:r>
              <a:rPr lang="en-US" sz="2400" b="1" dirty="0" smtClean="0"/>
              <a:t>P2 </a:t>
            </a:r>
            <a:r>
              <a:rPr lang="en-US" sz="2400" dirty="0" smtClean="0"/>
              <a:t>processes</a:t>
            </a:r>
            <a:r>
              <a:rPr lang="en-US" sz="2400" b="1" dirty="0" smtClean="0"/>
              <a:t> </a:t>
            </a:r>
            <a:r>
              <a:rPr lang="en-US" sz="2400" b="1" dirty="0" smtClean="0">
                <a:solidFill>
                  <a:schemeClr val="accent3">
                    <a:lumMod val="50000"/>
                  </a:schemeClr>
                </a:solidFill>
              </a:rPr>
              <a:t>$</a:t>
            </a:r>
          </a:p>
          <a:p>
            <a:endParaRPr lang="en-US" sz="2400" b="1" dirty="0" smtClean="0">
              <a:solidFill>
                <a:schemeClr val="accent3">
                  <a:lumMod val="50000"/>
                </a:schemeClr>
              </a:solidFill>
            </a:endParaRPr>
          </a:p>
          <a:p>
            <a:r>
              <a:rPr lang="en-US" sz="2400" b="1" dirty="0" smtClean="0"/>
              <a:t>P1</a:t>
            </a:r>
            <a:r>
              <a:rPr lang="en-US" sz="2400" dirty="0" smtClean="0"/>
              <a:t> marks </a:t>
            </a:r>
            <a:r>
              <a:rPr lang="en-US" sz="2400" b="1" dirty="0" smtClean="0">
                <a:solidFill>
                  <a:schemeClr val="accent3">
                    <a:lumMod val="50000"/>
                  </a:schemeClr>
                </a:solidFill>
              </a:rPr>
              <a:t>$</a:t>
            </a:r>
            <a:r>
              <a:rPr lang="en-US" sz="2400" dirty="0" smtClean="0"/>
              <a:t> fully </a:t>
            </a:r>
            <a:r>
              <a:rPr lang="en-US" sz="2400" b="1" dirty="0" err="1" smtClean="0">
                <a:solidFill>
                  <a:srgbClr val="0070C0"/>
                </a:solidFill>
              </a:rPr>
              <a:t>ack’ed</a:t>
            </a:r>
            <a:endParaRPr lang="en-US" sz="2400" b="1" dirty="0" smtClean="0">
              <a:solidFill>
                <a:srgbClr val="0070C0"/>
              </a:solidFill>
            </a:endParaRPr>
          </a:p>
          <a:p>
            <a:pPr lvl="1"/>
            <a:r>
              <a:rPr lang="en-US" sz="2400" b="1" dirty="0" smtClean="0"/>
              <a:t>P1</a:t>
            </a:r>
            <a:r>
              <a:rPr lang="en-US" sz="2400" dirty="0" smtClean="0"/>
              <a:t> processes </a:t>
            </a:r>
            <a:r>
              <a:rPr lang="en-US" sz="2400" b="1" dirty="0" smtClean="0">
                <a:solidFill>
                  <a:schemeClr val="accent3">
                    <a:lumMod val="50000"/>
                  </a:schemeClr>
                </a:solidFill>
              </a:rPr>
              <a:t>$</a:t>
            </a:r>
          </a:p>
          <a:p>
            <a:pPr lvl="1"/>
            <a:r>
              <a:rPr lang="en-US" sz="2400" b="1" dirty="0" smtClean="0"/>
              <a:t>P1</a:t>
            </a:r>
            <a:r>
              <a:rPr lang="en-US" sz="2400" dirty="0" smtClean="0"/>
              <a:t> </a:t>
            </a:r>
            <a:r>
              <a:rPr lang="en-US" sz="2400" b="1" dirty="0" smtClean="0">
                <a:solidFill>
                  <a:srgbClr val="0070C0"/>
                </a:solidFill>
              </a:rPr>
              <a:t>ack’s</a:t>
            </a:r>
            <a:r>
              <a:rPr lang="en-US" sz="2400" dirty="0" smtClean="0"/>
              <a:t> </a:t>
            </a:r>
            <a:r>
              <a:rPr lang="en-US" sz="2400" b="1" dirty="0" smtClean="0">
                <a:solidFill>
                  <a:schemeClr val="accent4"/>
                </a:solidFill>
              </a:rPr>
              <a:t>%</a:t>
            </a:r>
          </a:p>
          <a:p>
            <a:endParaRPr lang="en-US" sz="2400" b="1" spc="-150" dirty="0" smtClean="0"/>
          </a:p>
          <a:p>
            <a:r>
              <a:rPr lang="en-US" sz="2400" b="1" spc="-150" dirty="0" smtClean="0"/>
              <a:t>P1</a:t>
            </a:r>
            <a:r>
              <a:rPr lang="en-US" sz="2400" spc="-150" dirty="0" smtClean="0"/>
              <a:t> marks </a:t>
            </a:r>
            <a:r>
              <a:rPr lang="en-US" sz="2400" b="1" spc="-150" dirty="0" smtClean="0">
                <a:solidFill>
                  <a:schemeClr val="accent4"/>
                </a:solidFill>
              </a:rPr>
              <a:t>%</a:t>
            </a:r>
            <a:r>
              <a:rPr lang="en-US" sz="2400" spc="-150" dirty="0" smtClean="0"/>
              <a:t> fully </a:t>
            </a:r>
            <a:r>
              <a:rPr lang="en-US" sz="2400" b="1" spc="-150" dirty="0" err="1" smtClean="0">
                <a:solidFill>
                  <a:srgbClr val="0070C0"/>
                </a:solidFill>
              </a:rPr>
              <a:t>ack’ed</a:t>
            </a:r>
            <a:endParaRPr lang="en-US" sz="2400" b="1" spc="-150" dirty="0" smtClean="0">
              <a:solidFill>
                <a:srgbClr val="0070C0"/>
              </a:solidFill>
            </a:endParaRPr>
          </a:p>
          <a:p>
            <a:pPr lvl="1"/>
            <a:r>
              <a:rPr lang="en-US" sz="2400" b="1" spc="-150" dirty="0" smtClean="0"/>
              <a:t>P1 </a:t>
            </a:r>
            <a:r>
              <a:rPr lang="en-US" sz="2400" spc="-150" dirty="0" smtClean="0"/>
              <a:t>processes</a:t>
            </a:r>
            <a:r>
              <a:rPr lang="en-US" sz="2400" b="1" spc="-150" dirty="0" smtClean="0"/>
              <a:t> </a:t>
            </a:r>
            <a:r>
              <a:rPr lang="en-US" sz="2400" b="1" spc="-150" dirty="0" smtClean="0">
                <a:solidFill>
                  <a:schemeClr val="accent4"/>
                </a:solidFill>
              </a:rPr>
              <a:t>%</a:t>
            </a:r>
          </a:p>
          <a:p>
            <a:pPr lvl="1"/>
            <a:endParaRPr lang="en-US" sz="2400" b="1" dirty="0" smtClean="0"/>
          </a:p>
          <a:p>
            <a:r>
              <a:rPr lang="en-US" sz="2400" b="1" dirty="0" smtClean="0"/>
              <a:t>P2</a:t>
            </a:r>
            <a:r>
              <a:rPr lang="en-US" sz="2400" dirty="0" smtClean="0"/>
              <a:t> marks </a:t>
            </a:r>
            <a:r>
              <a:rPr lang="en-US" sz="2400" b="1" dirty="0" smtClean="0">
                <a:solidFill>
                  <a:schemeClr val="accent4"/>
                </a:solidFill>
              </a:rPr>
              <a:t>%</a:t>
            </a:r>
            <a:r>
              <a:rPr lang="en-US" sz="2400" dirty="0" smtClean="0"/>
              <a:t> fully </a:t>
            </a:r>
            <a:r>
              <a:rPr lang="en-US" sz="2400" b="1" dirty="0" smtClean="0">
                <a:solidFill>
                  <a:srgbClr val="0070C0"/>
                </a:solidFill>
              </a:rPr>
              <a:t>ack’ed</a:t>
            </a:r>
          </a:p>
          <a:p>
            <a:pPr lvl="1"/>
            <a:r>
              <a:rPr lang="en-US" sz="2400" b="1" dirty="0" smtClean="0"/>
              <a:t>P2 </a:t>
            </a:r>
            <a:r>
              <a:rPr lang="en-US" sz="2400" dirty="0" smtClean="0"/>
              <a:t>processes</a:t>
            </a:r>
            <a:r>
              <a:rPr lang="en-US" sz="2400" b="1" dirty="0" smtClean="0"/>
              <a:t> </a:t>
            </a:r>
            <a:r>
              <a:rPr lang="en-US" sz="2400" b="1" dirty="0" smtClean="0">
                <a:solidFill>
                  <a:schemeClr val="accent4"/>
                </a:solidFill>
              </a:rPr>
              <a:t>%</a:t>
            </a:r>
          </a:p>
        </p:txBody>
      </p:sp>
      <p:sp>
        <p:nvSpPr>
          <p:cNvPr id="5" name="Title 4"/>
          <p:cNvSpPr>
            <a:spLocks noGrp="1"/>
          </p:cNvSpPr>
          <p:nvPr>
            <p:ph type="title"/>
          </p:nvPr>
        </p:nvSpPr>
        <p:spPr/>
        <p:txBody>
          <a:bodyPr/>
          <a:lstStyle/>
          <a:p>
            <a:r>
              <a:rPr lang="en-US" sz="3300" spc="-150" dirty="0" smtClean="0"/>
              <a:t>Totally-Ordered Multicast </a:t>
            </a:r>
            <a:r>
              <a:rPr lang="en-US" sz="3300" spc="-150" baseline="30000" dirty="0" smtClean="0">
                <a:solidFill>
                  <a:schemeClr val="accent3">
                    <a:lumMod val="50000"/>
                  </a:schemeClr>
                </a:solidFill>
              </a:rPr>
              <a:t>(Correct version)</a:t>
            </a:r>
            <a:endParaRPr lang="en-US" sz="3300" spc="-150" baseline="30000" dirty="0">
              <a:solidFill>
                <a:schemeClr val="accent3">
                  <a:lumMod val="50000"/>
                </a:schemeClr>
              </a:solidFill>
            </a:endParaRPr>
          </a:p>
        </p:txBody>
      </p:sp>
      <p:sp>
        <p:nvSpPr>
          <p:cNvPr id="13" name="Can 12"/>
          <p:cNvSpPr/>
          <p:nvPr/>
        </p:nvSpPr>
        <p:spPr>
          <a:xfrm>
            <a:off x="4189962" y="2508790"/>
            <a:ext cx="477288" cy="522315"/>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smtClean="0">
                <a:solidFill>
                  <a:schemeClr val="tx1"/>
                </a:solidFill>
              </a:rPr>
              <a:t>P1</a:t>
            </a:r>
            <a:endParaRPr lang="en-US" dirty="0">
              <a:solidFill>
                <a:schemeClr val="tx1"/>
              </a:solidFill>
            </a:endParaRPr>
          </a:p>
        </p:txBody>
      </p:sp>
      <p:sp>
        <p:nvSpPr>
          <p:cNvPr id="14" name="Can 13"/>
          <p:cNvSpPr/>
          <p:nvPr/>
        </p:nvSpPr>
        <p:spPr>
          <a:xfrm>
            <a:off x="8296480" y="2359775"/>
            <a:ext cx="479259" cy="524472"/>
          </a:xfrm>
          <a:prstGeom prst="can">
            <a:avLst/>
          </a:prstGeom>
          <a:solidFill>
            <a:schemeClr val="accent3">
              <a:lumMod val="40000"/>
              <a:lumOff val="6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45720" rIns="0" bIns="45720" numCol="1" spcCol="0" rtlCol="0" fromWordArt="0" anchor="ctr" anchorCtr="0" forceAA="0" compatLnSpc="1">
            <a:prstTxWarp prst="textNoShape">
              <a:avLst/>
            </a:prstTxWarp>
            <a:noAutofit/>
          </a:bodyPr>
          <a:lstStyle/>
          <a:p>
            <a:pPr algn="ctr"/>
            <a:r>
              <a:rPr lang="en-US" dirty="0" smtClean="0">
                <a:solidFill>
                  <a:schemeClr val="tx1"/>
                </a:solidFill>
                <a:latin typeface="+mn-lt"/>
              </a:rPr>
              <a:t>P2</a:t>
            </a:r>
            <a:endParaRPr lang="en-US" dirty="0">
              <a:solidFill>
                <a:schemeClr val="tx1"/>
              </a:solidFill>
              <a:latin typeface="+mn-lt"/>
            </a:endParaRPr>
          </a:p>
        </p:txBody>
      </p:sp>
      <p:cxnSp>
        <p:nvCxnSpPr>
          <p:cNvPr id="25" name="Straight Connector 24"/>
          <p:cNvCxnSpPr/>
          <p:nvPr/>
        </p:nvCxnSpPr>
        <p:spPr>
          <a:xfrm>
            <a:off x="4425820" y="3031105"/>
            <a:ext cx="0" cy="3549176"/>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cxnSp>
        <p:nvCxnSpPr>
          <p:cNvPr id="27" name="Straight Connector 26"/>
          <p:cNvCxnSpPr/>
          <p:nvPr/>
        </p:nvCxnSpPr>
        <p:spPr>
          <a:xfrm flipH="1">
            <a:off x="8531763" y="2884247"/>
            <a:ext cx="4346" cy="3668953"/>
          </a:xfrm>
          <a:prstGeom prst="line">
            <a:avLst/>
          </a:prstGeom>
          <a:ln w="57150">
            <a:solidFill>
              <a:schemeClr val="bg1">
                <a:lumMod val="50000"/>
              </a:schemeClr>
            </a:solidFill>
            <a:prstDash val="solid"/>
            <a:headEnd type="none" w="med" len="med"/>
            <a:tailEnd type="arrow" w="med" len="med"/>
          </a:ln>
          <a:effectLst/>
        </p:spPr>
        <p:style>
          <a:lnRef idx="3">
            <a:schemeClr val="dk1"/>
          </a:lnRef>
          <a:fillRef idx="0">
            <a:schemeClr val="dk1"/>
          </a:fillRef>
          <a:effectRef idx="2">
            <a:schemeClr val="dk1"/>
          </a:effectRef>
          <a:fontRef idx="minor">
            <a:schemeClr val="tx1"/>
          </a:fontRef>
        </p:style>
      </p:cxnSp>
      <p:sp>
        <p:nvSpPr>
          <p:cNvPr id="30" name="Oval 29"/>
          <p:cNvSpPr/>
          <p:nvPr/>
        </p:nvSpPr>
        <p:spPr>
          <a:xfrm>
            <a:off x="4365224" y="314944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33" name="Straight Arrow Connector 32"/>
          <p:cNvCxnSpPr>
            <a:stCxn id="30" idx="6"/>
            <a:endCxn id="34" idx="2"/>
          </p:cNvCxnSpPr>
          <p:nvPr/>
        </p:nvCxnSpPr>
        <p:spPr>
          <a:xfrm>
            <a:off x="4502744" y="3218201"/>
            <a:ext cx="3972775" cy="1391640"/>
          </a:xfrm>
          <a:prstGeom prst="curvedConnector3">
            <a:avLst>
              <a:gd name="adj1" fmla="val 50000"/>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sp>
        <p:nvSpPr>
          <p:cNvPr id="34" name="Oval 33"/>
          <p:cNvSpPr/>
          <p:nvPr/>
        </p:nvSpPr>
        <p:spPr>
          <a:xfrm>
            <a:off x="8475519" y="4541081"/>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grpSp>
        <p:nvGrpSpPr>
          <p:cNvPr id="12" name="Group 11"/>
          <p:cNvGrpSpPr/>
          <p:nvPr/>
        </p:nvGrpSpPr>
        <p:grpSpPr>
          <a:xfrm>
            <a:off x="4944501" y="2585234"/>
            <a:ext cx="1097084" cy="611842"/>
            <a:chOff x="6067924" y="2616275"/>
            <a:chExt cx="1097084" cy="611842"/>
          </a:xfrm>
        </p:grpSpPr>
        <p:sp>
          <p:nvSpPr>
            <p:cNvPr id="17" name="Document 16"/>
            <p:cNvSpPr/>
            <p:nvPr/>
          </p:nvSpPr>
          <p:spPr>
            <a:xfrm>
              <a:off x="6067924" y="280551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19" name="Rounded Rectangular Callout 18"/>
            <p:cNvSpPr/>
            <p:nvPr/>
          </p:nvSpPr>
          <p:spPr>
            <a:xfrm>
              <a:off x="6641740" y="2616275"/>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cxnSp>
        <p:nvCxnSpPr>
          <p:cNvPr id="24" name="Straight Connector 23"/>
          <p:cNvCxnSpPr/>
          <p:nvPr/>
        </p:nvCxnSpPr>
        <p:spPr>
          <a:xfrm flipV="1">
            <a:off x="7160523" y="1627987"/>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28" name="Straight Connector 27"/>
          <p:cNvCxnSpPr/>
          <p:nvPr/>
        </p:nvCxnSpPr>
        <p:spPr>
          <a:xfrm flipV="1">
            <a:off x="7156770" y="2057976"/>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29" name="Straight Connector 28"/>
          <p:cNvCxnSpPr/>
          <p:nvPr/>
        </p:nvCxnSpPr>
        <p:spPr>
          <a:xfrm flipV="1">
            <a:off x="4159282" y="1630148"/>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31" name="Straight Connector 30"/>
          <p:cNvCxnSpPr/>
          <p:nvPr/>
        </p:nvCxnSpPr>
        <p:spPr>
          <a:xfrm flipV="1">
            <a:off x="4155529" y="2060137"/>
            <a:ext cx="1374993" cy="308"/>
          </a:xfrm>
          <a:prstGeom prst="line">
            <a:avLst/>
          </a:prstGeom>
          <a:ln w="57150">
            <a:solidFill>
              <a:schemeClr val="tx1">
                <a:lumMod val="50000"/>
                <a:lumOff val="50000"/>
              </a:schemeClr>
            </a:solidFill>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grpSp>
        <p:nvGrpSpPr>
          <p:cNvPr id="54" name="Group 53"/>
          <p:cNvGrpSpPr/>
          <p:nvPr/>
        </p:nvGrpSpPr>
        <p:grpSpPr>
          <a:xfrm>
            <a:off x="4813968" y="1382350"/>
            <a:ext cx="1085035" cy="674158"/>
            <a:chOff x="4829124" y="1387776"/>
            <a:chExt cx="1085035" cy="674158"/>
          </a:xfrm>
        </p:grpSpPr>
        <p:sp>
          <p:nvSpPr>
            <p:cNvPr id="32" name="Document 31"/>
            <p:cNvSpPr/>
            <p:nvPr/>
          </p:nvSpPr>
          <p:spPr>
            <a:xfrm>
              <a:off x="4829124" y="1639330"/>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35" name="Rounded Rectangular Callout 34"/>
            <p:cNvSpPr/>
            <p:nvPr/>
          </p:nvSpPr>
          <p:spPr>
            <a:xfrm>
              <a:off x="5390891" y="1387776"/>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grpSp>
        <p:nvGrpSpPr>
          <p:cNvPr id="53" name="Group 52"/>
          <p:cNvGrpSpPr/>
          <p:nvPr/>
        </p:nvGrpSpPr>
        <p:grpSpPr>
          <a:xfrm>
            <a:off x="4184811" y="1384810"/>
            <a:ext cx="1076107" cy="675327"/>
            <a:chOff x="4233795" y="1384810"/>
            <a:chExt cx="1076107" cy="675327"/>
          </a:xfrm>
        </p:grpSpPr>
        <p:sp>
          <p:nvSpPr>
            <p:cNvPr id="36" name="Document 35"/>
            <p:cNvSpPr/>
            <p:nvPr/>
          </p:nvSpPr>
          <p:spPr>
            <a:xfrm>
              <a:off x="4233795" y="163753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37" name="Rounded Rectangular Callout 36"/>
            <p:cNvSpPr/>
            <p:nvPr/>
          </p:nvSpPr>
          <p:spPr>
            <a:xfrm>
              <a:off x="4786634" y="1384810"/>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sp>
        <p:nvSpPr>
          <p:cNvPr id="38" name="Oval 37"/>
          <p:cNvSpPr/>
          <p:nvPr/>
        </p:nvSpPr>
        <p:spPr>
          <a:xfrm>
            <a:off x="8471166" y="3155953"/>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40" name="Oval 39"/>
          <p:cNvSpPr/>
          <p:nvPr/>
        </p:nvSpPr>
        <p:spPr>
          <a:xfrm>
            <a:off x="4371480" y="3353318"/>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41" name="Straight Arrow Connector 40"/>
          <p:cNvCxnSpPr>
            <a:stCxn id="38" idx="2"/>
            <a:endCxn id="40" idx="6"/>
          </p:cNvCxnSpPr>
          <p:nvPr/>
        </p:nvCxnSpPr>
        <p:spPr>
          <a:xfrm flipH="1">
            <a:off x="4509000" y="3224713"/>
            <a:ext cx="3962166" cy="197365"/>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nvGrpSpPr>
          <p:cNvPr id="26" name="Group 25"/>
          <p:cNvGrpSpPr/>
          <p:nvPr/>
        </p:nvGrpSpPr>
        <p:grpSpPr>
          <a:xfrm>
            <a:off x="6325795" y="2595642"/>
            <a:ext cx="1098581" cy="674158"/>
            <a:chOff x="7251414" y="2534353"/>
            <a:chExt cx="1098581" cy="674158"/>
          </a:xfrm>
        </p:grpSpPr>
        <p:sp>
          <p:nvSpPr>
            <p:cNvPr id="42" name="Document 41"/>
            <p:cNvSpPr/>
            <p:nvPr/>
          </p:nvSpPr>
          <p:spPr>
            <a:xfrm>
              <a:off x="7251414" y="2785907"/>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44" name="Rounded Rectangular Callout 43"/>
            <p:cNvSpPr/>
            <p:nvPr/>
          </p:nvSpPr>
          <p:spPr>
            <a:xfrm>
              <a:off x="7826727" y="2534353"/>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sp>
        <p:nvSpPr>
          <p:cNvPr id="57" name="Oval 56"/>
          <p:cNvSpPr/>
          <p:nvPr/>
        </p:nvSpPr>
        <p:spPr>
          <a:xfrm>
            <a:off x="8467891" y="5636172"/>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cxnSp>
        <p:nvCxnSpPr>
          <p:cNvPr id="58" name="Straight Arrow Connector 57"/>
          <p:cNvCxnSpPr/>
          <p:nvPr/>
        </p:nvCxnSpPr>
        <p:spPr>
          <a:xfrm>
            <a:off x="4499963" y="5483572"/>
            <a:ext cx="3966513" cy="208389"/>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grpSp>
        <p:nvGrpSpPr>
          <p:cNvPr id="78" name="Group 77"/>
          <p:cNvGrpSpPr/>
          <p:nvPr/>
        </p:nvGrpSpPr>
        <p:grpSpPr>
          <a:xfrm>
            <a:off x="6149173" y="5117756"/>
            <a:ext cx="939010" cy="423104"/>
            <a:chOff x="5662125" y="3608674"/>
            <a:chExt cx="939010" cy="423104"/>
          </a:xfrm>
        </p:grpSpPr>
        <p:sp>
          <p:nvSpPr>
            <p:cNvPr id="65" name="Document 64"/>
            <p:cNvSpPr/>
            <p:nvPr/>
          </p:nvSpPr>
          <p:spPr>
            <a:xfrm>
              <a:off x="6219580" y="3609174"/>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67" name="TextBox 66"/>
            <p:cNvSpPr txBox="1"/>
            <p:nvPr/>
          </p:nvSpPr>
          <p:spPr>
            <a:xfrm>
              <a:off x="5662125" y="3608674"/>
              <a:ext cx="499785" cy="400110"/>
            </a:xfrm>
            <a:prstGeom prst="rect">
              <a:avLst/>
            </a:prstGeom>
            <a:solidFill>
              <a:srgbClr val="0070C0"/>
            </a:solidFill>
          </p:spPr>
          <p:txBody>
            <a:bodyPr wrap="square" lIns="0" rIns="0" rtlCol="0">
              <a:spAutoFit/>
            </a:bodyPr>
            <a:lstStyle/>
            <a:p>
              <a:r>
                <a:rPr lang="en-US" smtClean="0">
                  <a:solidFill>
                    <a:schemeClr val="bg1"/>
                  </a:solidFill>
                  <a:latin typeface="Arial" charset="0"/>
                  <a:ea typeface="Arial" charset="0"/>
                  <a:cs typeface="Arial" charset="0"/>
                </a:rPr>
                <a:t>ack</a:t>
              </a:r>
              <a:endParaRPr lang="en-US" dirty="0" smtClean="0">
                <a:solidFill>
                  <a:schemeClr val="bg1"/>
                </a:solidFill>
                <a:latin typeface="Arial" charset="0"/>
                <a:ea typeface="Arial" charset="0"/>
                <a:cs typeface="Arial" charset="0"/>
              </a:endParaRPr>
            </a:p>
          </p:txBody>
        </p:sp>
      </p:grpSp>
      <p:cxnSp>
        <p:nvCxnSpPr>
          <p:cNvPr id="70" name="Straight Arrow Connector 69"/>
          <p:cNvCxnSpPr>
            <a:stCxn id="34" idx="2"/>
            <a:endCxn id="71" idx="6"/>
          </p:cNvCxnSpPr>
          <p:nvPr/>
        </p:nvCxnSpPr>
        <p:spPr>
          <a:xfrm flipH="1">
            <a:off x="4490922" y="4609841"/>
            <a:ext cx="3984597" cy="220881"/>
          </a:xfrm>
          <a:prstGeom prst="straightConnector1">
            <a:avLst/>
          </a:prstGeom>
          <a:ln w="57150">
            <a:prstDash val="solid"/>
            <a:headEnd type="none" w="med" len="med"/>
            <a:tailEnd type="triangle"/>
          </a:ln>
          <a:effectLst/>
        </p:spPr>
        <p:style>
          <a:lnRef idx="3">
            <a:schemeClr val="dk1"/>
          </a:lnRef>
          <a:fillRef idx="0">
            <a:schemeClr val="dk1"/>
          </a:fillRef>
          <a:effectRef idx="2">
            <a:schemeClr val="dk1"/>
          </a:effectRef>
          <a:fontRef idx="minor">
            <a:schemeClr val="tx1"/>
          </a:fontRef>
        </p:style>
      </p:cxnSp>
      <p:sp>
        <p:nvSpPr>
          <p:cNvPr id="71" name="Oval 70"/>
          <p:cNvSpPr/>
          <p:nvPr/>
        </p:nvSpPr>
        <p:spPr>
          <a:xfrm>
            <a:off x="4353402" y="4761962"/>
            <a:ext cx="137520" cy="137520"/>
          </a:xfrm>
          <a:prstGeom prst="ellipse">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grpSp>
        <p:nvGrpSpPr>
          <p:cNvPr id="77" name="Group 76"/>
          <p:cNvGrpSpPr/>
          <p:nvPr/>
        </p:nvGrpSpPr>
        <p:grpSpPr>
          <a:xfrm>
            <a:off x="5054867" y="4275071"/>
            <a:ext cx="941936" cy="422604"/>
            <a:chOff x="6101350" y="4491591"/>
            <a:chExt cx="941936" cy="422604"/>
          </a:xfrm>
        </p:grpSpPr>
        <p:sp>
          <p:nvSpPr>
            <p:cNvPr id="74" name="TextBox 73"/>
            <p:cNvSpPr txBox="1"/>
            <p:nvPr/>
          </p:nvSpPr>
          <p:spPr>
            <a:xfrm>
              <a:off x="6101350" y="4495035"/>
              <a:ext cx="499785" cy="400110"/>
            </a:xfrm>
            <a:prstGeom prst="rect">
              <a:avLst/>
            </a:prstGeom>
            <a:solidFill>
              <a:srgbClr val="0070C0"/>
            </a:solidFill>
          </p:spPr>
          <p:txBody>
            <a:bodyPr wrap="square" lIns="0" rIns="0" rtlCol="0">
              <a:spAutoFit/>
            </a:bodyPr>
            <a:lstStyle/>
            <a:p>
              <a:r>
                <a:rPr lang="en-US" smtClean="0">
                  <a:solidFill>
                    <a:schemeClr val="bg1"/>
                  </a:solidFill>
                  <a:latin typeface="Arial" charset="0"/>
                  <a:ea typeface="Arial" charset="0"/>
                  <a:cs typeface="Arial" charset="0"/>
                </a:rPr>
                <a:t>ack</a:t>
              </a:r>
              <a:endParaRPr lang="en-US" dirty="0" smtClean="0">
                <a:solidFill>
                  <a:schemeClr val="bg1"/>
                </a:solidFill>
                <a:latin typeface="Arial" charset="0"/>
                <a:ea typeface="Arial" charset="0"/>
                <a:cs typeface="Arial" charset="0"/>
              </a:endParaRPr>
            </a:p>
          </p:txBody>
        </p:sp>
        <p:sp>
          <p:nvSpPr>
            <p:cNvPr id="76" name="Document 75"/>
            <p:cNvSpPr/>
            <p:nvPr/>
          </p:nvSpPr>
          <p:spPr>
            <a:xfrm>
              <a:off x="6661731" y="4491591"/>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grpSp>
      <p:grpSp>
        <p:nvGrpSpPr>
          <p:cNvPr id="56" name="Group 55"/>
          <p:cNvGrpSpPr/>
          <p:nvPr/>
        </p:nvGrpSpPr>
        <p:grpSpPr>
          <a:xfrm>
            <a:off x="7243049" y="1389939"/>
            <a:ext cx="1085035" cy="674158"/>
            <a:chOff x="7830365" y="1385615"/>
            <a:chExt cx="1085035" cy="674158"/>
          </a:xfrm>
        </p:grpSpPr>
        <p:sp>
          <p:nvSpPr>
            <p:cNvPr id="21" name="Document 20"/>
            <p:cNvSpPr/>
            <p:nvPr/>
          </p:nvSpPr>
          <p:spPr>
            <a:xfrm>
              <a:off x="7830365" y="1637169"/>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23" name="Rounded Rectangular Callout 22"/>
            <p:cNvSpPr/>
            <p:nvPr/>
          </p:nvSpPr>
          <p:spPr>
            <a:xfrm>
              <a:off x="8392132" y="1385615"/>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dirty="0" smtClean="0">
                  <a:solidFill>
                    <a:schemeClr val="tx1"/>
                  </a:solidFill>
                  <a:latin typeface="Arial" charset="0"/>
                  <a:ea typeface="Arial" charset="0"/>
                  <a:cs typeface="Arial" charset="0"/>
                </a:rPr>
                <a:t>1.2</a:t>
              </a:r>
              <a:endParaRPr lang="en-US" dirty="0">
                <a:solidFill>
                  <a:schemeClr val="tx1"/>
                </a:solidFill>
                <a:latin typeface="Arial" charset="0"/>
                <a:ea typeface="Arial" charset="0"/>
                <a:cs typeface="Arial" charset="0"/>
              </a:endParaRPr>
            </a:p>
          </p:txBody>
        </p:sp>
      </p:grpSp>
      <p:sp>
        <p:nvSpPr>
          <p:cNvPr id="86" name="Document 85"/>
          <p:cNvSpPr/>
          <p:nvPr/>
        </p:nvSpPr>
        <p:spPr>
          <a:xfrm>
            <a:off x="4231385" y="5040437"/>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87" name="Document 86"/>
          <p:cNvSpPr/>
          <p:nvPr/>
        </p:nvSpPr>
        <p:spPr>
          <a:xfrm>
            <a:off x="4241432" y="5564065"/>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88" name="Document 87"/>
          <p:cNvSpPr/>
          <p:nvPr/>
        </p:nvSpPr>
        <p:spPr>
          <a:xfrm>
            <a:off x="8340985" y="5827893"/>
            <a:ext cx="381555" cy="422604"/>
          </a:xfrm>
          <a:prstGeom prst="flowChartDocument">
            <a:avLst/>
          </a:prstGeom>
          <a:solidFill>
            <a:schemeClr val="accent4">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93" name="Document 92"/>
          <p:cNvSpPr/>
          <p:nvPr/>
        </p:nvSpPr>
        <p:spPr>
          <a:xfrm>
            <a:off x="8360465" y="4752439"/>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smtClean="0">
                <a:solidFill>
                  <a:schemeClr val="tx1"/>
                </a:solidFill>
                <a:latin typeface="+mn-lt"/>
              </a:rPr>
              <a:t>$</a:t>
            </a:r>
            <a:endParaRPr lang="en-US" sz="2400" dirty="0">
              <a:solidFill>
                <a:schemeClr val="tx1"/>
              </a:solidFill>
              <a:latin typeface="+mn-lt"/>
            </a:endParaRPr>
          </a:p>
        </p:txBody>
      </p:sp>
      <p:sp>
        <p:nvSpPr>
          <p:cNvPr id="95" name="TextBox 94"/>
          <p:cNvSpPr txBox="1"/>
          <p:nvPr/>
        </p:nvSpPr>
        <p:spPr>
          <a:xfrm>
            <a:off x="4393818" y="1872661"/>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6" name="TextBox 95"/>
          <p:cNvSpPr txBox="1"/>
          <p:nvPr/>
        </p:nvSpPr>
        <p:spPr>
          <a:xfrm>
            <a:off x="4384895" y="1874649"/>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98" name="TextBox 97"/>
          <p:cNvSpPr txBox="1"/>
          <p:nvPr/>
        </p:nvSpPr>
        <p:spPr>
          <a:xfrm>
            <a:off x="7461188" y="1879902"/>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59" name="Rectangle 58"/>
          <p:cNvSpPr/>
          <p:nvPr/>
        </p:nvSpPr>
        <p:spPr>
          <a:xfrm>
            <a:off x="4696114" y="6056782"/>
            <a:ext cx="3663429" cy="400110"/>
          </a:xfrm>
          <a:prstGeom prst="rect">
            <a:avLst/>
          </a:prstGeom>
        </p:spPr>
        <p:txBody>
          <a:bodyPr wrap="square">
            <a:spAutoFit/>
          </a:bodyPr>
          <a:lstStyle/>
          <a:p>
            <a:r>
              <a:rPr lang="en-US" b="0" spc="-150" dirty="0" smtClean="0">
                <a:latin typeface="Arial" charset="0"/>
                <a:ea typeface="Arial" charset="0"/>
                <a:cs typeface="Arial" charset="0"/>
              </a:rPr>
              <a:t>(</a:t>
            </a:r>
            <a:r>
              <a:rPr lang="en-US" b="0" spc="-150" dirty="0" err="1" smtClean="0">
                <a:latin typeface="Arial" charset="0"/>
                <a:ea typeface="Arial" charset="0"/>
                <a:cs typeface="Arial" charset="0"/>
              </a:rPr>
              <a:t>Ack’s</a:t>
            </a:r>
            <a:r>
              <a:rPr lang="en-US" b="0" spc="-150" dirty="0" smtClean="0">
                <a:latin typeface="Arial" charset="0"/>
                <a:ea typeface="Arial" charset="0"/>
                <a:cs typeface="Arial" charset="0"/>
              </a:rPr>
              <a:t> </a:t>
            </a:r>
            <a:r>
              <a:rPr lang="en-US" b="0" spc="-150" dirty="0">
                <a:latin typeface="Arial" charset="0"/>
                <a:ea typeface="Arial" charset="0"/>
                <a:cs typeface="Arial" charset="0"/>
              </a:rPr>
              <a:t>to self not shown </a:t>
            </a:r>
            <a:r>
              <a:rPr lang="en-US" b="0" spc="-150" dirty="0" smtClean="0">
                <a:latin typeface="Arial" charset="0"/>
                <a:ea typeface="Arial" charset="0"/>
                <a:cs typeface="Arial" charset="0"/>
              </a:rPr>
              <a:t>here)</a:t>
            </a:r>
            <a:endParaRPr lang="en-US" b="0" spc="-150" dirty="0">
              <a:latin typeface="Arial" charset="0"/>
              <a:ea typeface="Arial" charset="0"/>
              <a:cs typeface="Arial" charset="0"/>
            </a:endParaRPr>
          </a:p>
        </p:txBody>
      </p:sp>
      <p:grpSp>
        <p:nvGrpSpPr>
          <p:cNvPr id="79" name="Group 78"/>
          <p:cNvGrpSpPr/>
          <p:nvPr/>
        </p:nvGrpSpPr>
        <p:grpSpPr>
          <a:xfrm>
            <a:off x="7232728" y="1384154"/>
            <a:ext cx="1076107" cy="675327"/>
            <a:chOff x="4233795" y="1384810"/>
            <a:chExt cx="1076107" cy="675327"/>
          </a:xfrm>
        </p:grpSpPr>
        <p:sp>
          <p:nvSpPr>
            <p:cNvPr id="80" name="Document 79"/>
            <p:cNvSpPr/>
            <p:nvPr/>
          </p:nvSpPr>
          <p:spPr>
            <a:xfrm>
              <a:off x="4233795" y="1637533"/>
              <a:ext cx="381555" cy="422604"/>
            </a:xfrm>
            <a:prstGeom prst="flowChartDocument">
              <a:avLst/>
            </a:prstGeom>
            <a:solidFill>
              <a:schemeClr val="accent3">
                <a:lumMod val="60000"/>
                <a:lumOff val="40000"/>
              </a:schemeClr>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2400" dirty="0" smtClean="0">
                  <a:solidFill>
                    <a:schemeClr val="tx1"/>
                  </a:solidFill>
                  <a:latin typeface="+mn-lt"/>
                </a:rPr>
                <a:t>$</a:t>
              </a:r>
              <a:endParaRPr lang="en-US" sz="2400" dirty="0">
                <a:solidFill>
                  <a:schemeClr val="tx1"/>
                </a:solidFill>
                <a:latin typeface="+mn-lt"/>
              </a:endParaRPr>
            </a:p>
          </p:txBody>
        </p:sp>
        <p:sp>
          <p:nvSpPr>
            <p:cNvPr id="81" name="Rounded Rectangular Callout 80"/>
            <p:cNvSpPr/>
            <p:nvPr/>
          </p:nvSpPr>
          <p:spPr>
            <a:xfrm>
              <a:off x="4786634" y="1384810"/>
              <a:ext cx="523268" cy="386647"/>
            </a:xfrm>
            <a:prstGeom prst="wedgeRoundRectCallout">
              <a:avLst>
                <a:gd name="adj1" fmla="val -81592"/>
                <a:gd name="adj2" fmla="val 60298"/>
                <a:gd name="adj3" fmla="val 16667"/>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r>
                <a:rPr lang="en-US" smtClean="0">
                  <a:solidFill>
                    <a:schemeClr val="tx1"/>
                  </a:solidFill>
                  <a:latin typeface="Arial" charset="0"/>
                  <a:ea typeface="Arial" charset="0"/>
                  <a:cs typeface="Arial" charset="0"/>
                </a:rPr>
                <a:t>1.1</a:t>
              </a:r>
              <a:endParaRPr lang="en-US" dirty="0">
                <a:solidFill>
                  <a:schemeClr val="tx1"/>
                </a:solidFill>
                <a:latin typeface="Arial" charset="0"/>
                <a:ea typeface="Arial" charset="0"/>
                <a:cs typeface="Arial" charset="0"/>
              </a:endParaRPr>
            </a:p>
          </p:txBody>
        </p:sp>
      </p:grpSp>
      <p:sp>
        <p:nvSpPr>
          <p:cNvPr id="97" name="TextBox 96"/>
          <p:cNvSpPr txBox="1"/>
          <p:nvPr/>
        </p:nvSpPr>
        <p:spPr>
          <a:xfrm>
            <a:off x="7461943" y="1851473"/>
            <a:ext cx="286821" cy="246221"/>
          </a:xfrm>
          <a:prstGeom prst="rect">
            <a:avLst/>
          </a:prstGeom>
          <a:solidFill>
            <a:srgbClr val="0070C0"/>
          </a:solidFill>
        </p:spPr>
        <p:txBody>
          <a:bodyPr wrap="square" lIns="0" tIns="0" rIns="0" bIns="0" rtlCol="0">
            <a:spAutoFit/>
          </a:bodyPr>
          <a:lstStyle/>
          <a:p>
            <a:r>
              <a:rPr lang="en-US" sz="1600" dirty="0" smtClean="0">
                <a:solidFill>
                  <a:schemeClr val="bg1"/>
                </a:solidFill>
                <a:latin typeface="Arial" charset="0"/>
                <a:ea typeface="Arial" charset="0"/>
                <a:cs typeface="Arial" charset="0"/>
              </a:rPr>
              <a:t>✔</a:t>
            </a:r>
          </a:p>
        </p:txBody>
      </p:sp>
      <p:sp>
        <p:nvSpPr>
          <p:cNvPr id="2" name="Slide Number Placeholder 1"/>
          <p:cNvSpPr>
            <a:spLocks noGrp="1"/>
          </p:cNvSpPr>
          <p:nvPr>
            <p:ph type="sldNum" sz="quarter" idx="12"/>
          </p:nvPr>
        </p:nvSpPr>
        <p:spPr/>
        <p:txBody>
          <a:bodyPr/>
          <a:lstStyle/>
          <a:p>
            <a:pPr>
              <a:defRPr/>
            </a:pPr>
            <a:fld id="{729111C5-E04E-4942-8174-12BB645D56A6}" type="slidenum">
              <a:rPr lang="en-US" smtClean="0"/>
              <a:pPr>
                <a:defRPr/>
              </a:pPr>
              <a:t>57</a:t>
            </a:fld>
            <a:endParaRPr lang="en-US"/>
          </a:p>
        </p:txBody>
      </p:sp>
    </p:spTree>
    <p:extLst>
      <p:ext uri="{BB962C8B-B14F-4D97-AF65-F5344CB8AC3E}">
        <p14:creationId xmlns:p14="http://schemas.microsoft.com/office/powerpoint/2010/main" val="138536556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0"/>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par>
                                <p:cTn id="19" presetID="22" presetClass="entr" presetSubtype="8" fill="hold" nodeType="withEffect">
                                  <p:stCondLst>
                                    <p:cond delay="0"/>
                                  </p:stCondLst>
                                  <p:childTnLst>
                                    <p:set>
                                      <p:cBhvr>
                                        <p:cTn id="20" dur="1" fill="hold">
                                          <p:stCondLst>
                                            <p:cond delay="0"/>
                                          </p:stCondLst>
                                        </p:cTn>
                                        <p:tgtEl>
                                          <p:spTgt spid="33"/>
                                        </p:tgtEl>
                                        <p:attrNameLst>
                                          <p:attrName>style.visibility</p:attrName>
                                        </p:attrNameLst>
                                      </p:cBhvr>
                                      <p:to>
                                        <p:strVal val="visible"/>
                                      </p:to>
                                    </p:set>
                                    <p:animEffect transition="in" filter="wipe(left)">
                                      <p:cBhvr>
                                        <p:cTn id="21" dur="500"/>
                                        <p:tgtEl>
                                          <p:spTgt spid="33"/>
                                        </p:tgtEl>
                                      </p:cBhvr>
                                    </p:animEffect>
                                  </p:childTnLst>
                                </p:cTn>
                              </p:par>
                              <p:par>
                                <p:cTn id="22" presetID="22" presetClass="entr" presetSubtype="2" fill="hold" nodeType="withEffect">
                                  <p:stCondLst>
                                    <p:cond delay="0"/>
                                  </p:stCondLst>
                                  <p:childTnLst>
                                    <p:set>
                                      <p:cBhvr>
                                        <p:cTn id="23" dur="1" fill="hold">
                                          <p:stCondLst>
                                            <p:cond delay="0"/>
                                          </p:stCondLst>
                                        </p:cTn>
                                        <p:tgtEl>
                                          <p:spTgt spid="41"/>
                                        </p:tgtEl>
                                        <p:attrNameLst>
                                          <p:attrName>style.visibility</p:attrName>
                                        </p:attrNameLst>
                                      </p:cBhvr>
                                      <p:to>
                                        <p:strVal val="visible"/>
                                      </p:to>
                                    </p:set>
                                    <p:animEffect transition="in" filter="wipe(right)">
                                      <p:cBhvr>
                                        <p:cTn id="24" dur="500"/>
                                        <p:tgtEl>
                                          <p:spTgt spid="41"/>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3">
                                            <p:txEl>
                                              <p:pRg st="2" end="2"/>
                                            </p:txEl>
                                          </p:spTgt>
                                        </p:tgtEl>
                                        <p:attrNameLst>
                                          <p:attrName>style.visibility</p:attrName>
                                        </p:attrNameLst>
                                      </p:cBhvr>
                                      <p:to>
                                        <p:strVal val="visible"/>
                                      </p:to>
                                    </p:set>
                                  </p:childTnLst>
                                </p:cTn>
                              </p:par>
                              <p:par>
                                <p:cTn id="29" presetID="3" presetClass="emph" presetSubtype="2" fill="hold" nodeType="withEffect">
                                  <p:stCondLst>
                                    <p:cond delay="0"/>
                                  </p:stCondLst>
                                  <p:childTnLst>
                                    <p:animClr clrSpc="rgb" dir="cw">
                                      <p:cBhvr override="childStyle">
                                        <p:cTn id="30" dur="500" fill="hold"/>
                                        <p:tgtEl>
                                          <p:spTgt spid="43">
                                            <p:txEl>
                                              <p:pRg st="0" end="0"/>
                                            </p:txEl>
                                          </p:spTgt>
                                        </p:tgtEl>
                                        <p:attrNameLst>
                                          <p:attrName>style.color</p:attrName>
                                        </p:attrNameLst>
                                      </p:cBhvr>
                                      <p:to>
                                        <a:srgbClr val="797979"/>
                                      </p:to>
                                    </p:animClr>
                                  </p:childTnLst>
                                </p:cTn>
                              </p:par>
                              <p:par>
                                <p:cTn id="31" presetID="1" presetClass="entr" presetSubtype="0" fill="hold" grpId="0" nodeType="withEffect">
                                  <p:stCondLst>
                                    <p:cond delay="0"/>
                                  </p:stCondLst>
                                  <p:childTnLst>
                                    <p:set>
                                      <p:cBhvr>
                                        <p:cTn id="32" dur="1" fill="hold">
                                          <p:stCondLst>
                                            <p:cond delay="0"/>
                                          </p:stCondLst>
                                        </p:cTn>
                                        <p:tgtEl>
                                          <p:spTgt spid="4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4"/>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3">
                                            <p:txEl>
                                              <p:pRg st="4" end="4"/>
                                            </p:txEl>
                                          </p:spTgt>
                                        </p:tgtEl>
                                        <p:attrNameLst>
                                          <p:attrName>style.visibility</p:attrName>
                                        </p:attrNameLst>
                                      </p:cBhvr>
                                      <p:to>
                                        <p:strVal val="visible"/>
                                      </p:to>
                                    </p:set>
                                  </p:childTnLst>
                                </p:cTn>
                              </p:par>
                              <p:par>
                                <p:cTn id="39" presetID="3" presetClass="emph" presetSubtype="2" fill="hold" nodeType="withEffect">
                                  <p:stCondLst>
                                    <p:cond delay="0"/>
                                  </p:stCondLst>
                                  <p:childTnLst>
                                    <p:animClr clrSpc="rgb" dir="cw">
                                      <p:cBhvr override="childStyle">
                                        <p:cTn id="40" dur="500" fill="hold"/>
                                        <p:tgtEl>
                                          <p:spTgt spid="43">
                                            <p:txEl>
                                              <p:pRg st="2" end="2"/>
                                            </p:txEl>
                                          </p:spTgt>
                                        </p:tgtEl>
                                        <p:attrNameLst>
                                          <p:attrName>style.color</p:attrName>
                                        </p:attrNameLst>
                                      </p:cBhvr>
                                      <p:to>
                                        <a:srgbClr val="797979"/>
                                      </p:to>
                                    </p:animClr>
                                  </p:childTnLst>
                                </p:cTn>
                              </p:par>
                              <p:par>
                                <p:cTn id="41" presetID="1" presetClass="entr" presetSubtype="0" fill="hold" grpId="0" nodeType="withEffect">
                                  <p:stCondLst>
                                    <p:cond delay="0"/>
                                  </p:stCondLst>
                                  <p:childTnLst>
                                    <p:set>
                                      <p:cBhvr>
                                        <p:cTn id="42" dur="1" fill="hold">
                                          <p:stCondLst>
                                            <p:cond delay="0"/>
                                          </p:stCondLst>
                                        </p:cTn>
                                        <p:tgtEl>
                                          <p:spTgt spid="34"/>
                                        </p:tgtEl>
                                        <p:attrNameLst>
                                          <p:attrName>style.visibility</p:attrName>
                                        </p:attrNameLst>
                                      </p:cBhvr>
                                      <p:to>
                                        <p:strVal val="visible"/>
                                      </p:to>
                                    </p:set>
                                  </p:childTnLst>
                                </p:cTn>
                              </p:par>
                              <p:par>
                                <p:cTn id="43" presetID="0" presetClass="path" presetSubtype="0" fill="hold" nodeType="withEffect">
                                  <p:stCondLst>
                                    <p:cond delay="0"/>
                                  </p:stCondLst>
                                  <p:childTnLst>
                                    <p:animMotion origin="layout" path="M 1.11111E-6 -1.85185E-6 L 0.05799 -0.00046 " pathEditMode="relative" rAng="0" ptsTypes="AA">
                                      <p:cBhvr>
                                        <p:cTn id="44" dur="1000" fill="hold"/>
                                        <p:tgtEl>
                                          <p:spTgt spid="56"/>
                                        </p:tgtEl>
                                        <p:attrNameLst>
                                          <p:attrName>ppt_x</p:attrName>
                                          <p:attrName>ppt_y</p:attrName>
                                        </p:attrNameLst>
                                      </p:cBhvr>
                                      <p:rCtr x="2899" y="-23"/>
                                    </p:animMotion>
                                  </p:childTnLst>
                                </p:cTn>
                              </p:par>
                            </p:childTnLst>
                          </p:cTn>
                        </p:par>
                        <p:par>
                          <p:cTn id="45" fill="hold">
                            <p:stCondLst>
                              <p:cond delay="1000"/>
                            </p:stCondLst>
                            <p:childTnLst>
                              <p:par>
                                <p:cTn id="46" presetID="1" presetClass="entr" presetSubtype="0" fill="hold" nodeType="afterEffect">
                                  <p:stCondLst>
                                    <p:cond delay="0"/>
                                  </p:stCondLst>
                                  <p:childTnLst>
                                    <p:set>
                                      <p:cBhvr>
                                        <p:cTn id="47" dur="1" fill="hold">
                                          <p:stCondLst>
                                            <p:cond delay="0"/>
                                          </p:stCondLst>
                                        </p:cTn>
                                        <p:tgtEl>
                                          <p:spTgt spid="79"/>
                                        </p:tgtEl>
                                        <p:attrNameLst>
                                          <p:attrName>style.visibility</p:attrName>
                                        </p:attrNameLst>
                                      </p:cBhvr>
                                      <p:to>
                                        <p:strVal val="visible"/>
                                      </p:to>
                                    </p:set>
                                  </p:childTnLst>
                                </p:cTn>
                              </p:par>
                              <p:par>
                                <p:cTn id="48" presetID="1" presetClass="entr" presetSubtype="0" fill="hold" nodeType="withEffect">
                                  <p:stCondLst>
                                    <p:cond delay="0"/>
                                  </p:stCondLst>
                                  <p:childTnLst>
                                    <p:set>
                                      <p:cBhvr>
                                        <p:cTn id="49" dur="1" fill="hold">
                                          <p:stCondLst>
                                            <p:cond delay="0"/>
                                          </p:stCondLst>
                                        </p:cTn>
                                        <p:tgtEl>
                                          <p:spTgt spid="70"/>
                                        </p:tgtEl>
                                        <p:attrNameLst>
                                          <p:attrName>style.visibility</p:attrName>
                                        </p:attrNameLst>
                                      </p:cBhvr>
                                      <p:to>
                                        <p:strVal val="visible"/>
                                      </p:to>
                                    </p:set>
                                  </p:childTnLst>
                                </p:cTn>
                              </p:par>
                              <p:par>
                                <p:cTn id="50" presetID="1" presetClass="entr" presetSubtype="0" fill="hold" nodeType="withEffect">
                                  <p:stCondLst>
                                    <p:cond delay="0"/>
                                  </p:stCondLst>
                                  <p:childTnLst>
                                    <p:set>
                                      <p:cBhvr>
                                        <p:cTn id="51" dur="1" fill="hold">
                                          <p:stCondLst>
                                            <p:cond delay="0"/>
                                          </p:stCondLst>
                                        </p:cTn>
                                        <p:tgtEl>
                                          <p:spTgt spid="77"/>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nodeType="clickEffect">
                                  <p:stCondLst>
                                    <p:cond delay="0"/>
                                  </p:stCondLst>
                                  <p:childTnLst>
                                    <p:set>
                                      <p:cBhvr>
                                        <p:cTn id="55" dur="1" fill="hold">
                                          <p:stCondLst>
                                            <p:cond delay="0"/>
                                          </p:stCondLst>
                                        </p:cTn>
                                        <p:tgtEl>
                                          <p:spTgt spid="43">
                                            <p:txEl>
                                              <p:pRg st="6" end="6"/>
                                            </p:txEl>
                                          </p:spTgt>
                                        </p:tgtEl>
                                        <p:attrNameLst>
                                          <p:attrName>style.visibility</p:attrName>
                                        </p:attrNameLst>
                                      </p:cBhvr>
                                      <p:to>
                                        <p:strVal val="visible"/>
                                      </p:to>
                                    </p:set>
                                  </p:childTnLst>
                                </p:cTn>
                              </p:par>
                              <p:par>
                                <p:cTn id="56" presetID="3" presetClass="emph" presetSubtype="2" fill="hold" nodeType="withEffect">
                                  <p:stCondLst>
                                    <p:cond delay="0"/>
                                  </p:stCondLst>
                                  <p:childTnLst>
                                    <p:animClr clrSpc="rgb" dir="cw">
                                      <p:cBhvr override="childStyle">
                                        <p:cTn id="57" dur="500" fill="hold"/>
                                        <p:tgtEl>
                                          <p:spTgt spid="43">
                                            <p:txEl>
                                              <p:pRg st="4" end="4"/>
                                            </p:txEl>
                                          </p:spTgt>
                                        </p:tgtEl>
                                        <p:attrNameLst>
                                          <p:attrName>style.color</p:attrName>
                                        </p:attrNameLst>
                                      </p:cBhvr>
                                      <p:to>
                                        <a:srgbClr val="797979"/>
                                      </p:to>
                                    </p:animClr>
                                  </p:childTnLst>
                                </p:cTn>
                              </p:par>
                              <p:par>
                                <p:cTn id="58" presetID="1" presetClass="entr" presetSubtype="0" fill="hold" grpId="0" nodeType="withEffect">
                                  <p:stCondLst>
                                    <p:cond delay="0"/>
                                  </p:stCondLst>
                                  <p:childTnLst>
                                    <p:set>
                                      <p:cBhvr>
                                        <p:cTn id="59" dur="1" fill="hold">
                                          <p:stCondLst>
                                            <p:cond delay="0"/>
                                          </p:stCondLst>
                                        </p:cTn>
                                        <p:tgtEl>
                                          <p:spTgt spid="97"/>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nodeType="clickEffect">
                                  <p:stCondLst>
                                    <p:cond delay="0"/>
                                  </p:stCondLst>
                                  <p:childTnLst>
                                    <p:set>
                                      <p:cBhvr>
                                        <p:cTn id="63" dur="1" fill="hold">
                                          <p:stCondLst>
                                            <p:cond delay="0"/>
                                          </p:stCondLst>
                                        </p:cTn>
                                        <p:tgtEl>
                                          <p:spTgt spid="43">
                                            <p:txEl>
                                              <p:pRg st="7" end="7"/>
                                            </p:txEl>
                                          </p:spTgt>
                                        </p:tgtEl>
                                        <p:attrNameLst>
                                          <p:attrName>style.visibility</p:attrName>
                                        </p:attrNameLst>
                                      </p:cBhvr>
                                      <p:to>
                                        <p:strVal val="visible"/>
                                      </p:to>
                                    </p:set>
                                  </p:childTnLst>
                                </p:cTn>
                              </p:par>
                              <p:par>
                                <p:cTn id="64" presetID="3" presetClass="emph" presetSubtype="2" fill="hold" nodeType="withEffect">
                                  <p:stCondLst>
                                    <p:cond delay="0"/>
                                  </p:stCondLst>
                                  <p:childTnLst>
                                    <p:animClr clrSpc="rgb" dir="cw">
                                      <p:cBhvr override="childStyle">
                                        <p:cTn id="65" dur="500" fill="hold"/>
                                        <p:tgtEl>
                                          <p:spTgt spid="43">
                                            <p:txEl>
                                              <p:pRg st="6" end="6"/>
                                            </p:txEl>
                                          </p:spTgt>
                                        </p:tgtEl>
                                        <p:attrNameLst>
                                          <p:attrName>style.color</p:attrName>
                                        </p:attrNameLst>
                                      </p:cBhvr>
                                      <p:to>
                                        <a:srgbClr val="797979"/>
                                      </p:to>
                                    </p:animClr>
                                  </p:childTnLst>
                                </p:cTn>
                              </p:par>
                              <p:par>
                                <p:cTn id="66" presetID="1" presetClass="exit" presetSubtype="0" fill="hold" nodeType="withEffect">
                                  <p:stCondLst>
                                    <p:cond delay="0"/>
                                  </p:stCondLst>
                                  <p:childTnLst>
                                    <p:set>
                                      <p:cBhvr>
                                        <p:cTn id="67" dur="1" fill="hold">
                                          <p:stCondLst>
                                            <p:cond delay="0"/>
                                          </p:stCondLst>
                                        </p:cTn>
                                        <p:tgtEl>
                                          <p:spTgt spid="79"/>
                                        </p:tgtEl>
                                        <p:attrNameLst>
                                          <p:attrName>style.visibility</p:attrName>
                                        </p:attrNameLst>
                                      </p:cBhvr>
                                      <p:to>
                                        <p:strVal val="hidden"/>
                                      </p:to>
                                    </p:set>
                                  </p:childTnLst>
                                </p:cTn>
                              </p:par>
                              <p:par>
                                <p:cTn id="68" presetID="1" presetClass="exit" presetSubtype="0" fill="hold" grpId="1" nodeType="withEffect">
                                  <p:stCondLst>
                                    <p:cond delay="0"/>
                                  </p:stCondLst>
                                  <p:childTnLst>
                                    <p:set>
                                      <p:cBhvr>
                                        <p:cTn id="69" dur="1" fill="hold">
                                          <p:stCondLst>
                                            <p:cond delay="0"/>
                                          </p:stCondLst>
                                        </p:cTn>
                                        <p:tgtEl>
                                          <p:spTgt spid="97"/>
                                        </p:tgtEl>
                                        <p:attrNameLst>
                                          <p:attrName>style.visibility</p:attrName>
                                        </p:attrNameLst>
                                      </p:cBhvr>
                                      <p:to>
                                        <p:strVal val="hidden"/>
                                      </p:to>
                                    </p:set>
                                  </p:childTnLst>
                                </p:cTn>
                              </p:par>
                            </p:childTnLst>
                          </p:cTn>
                        </p:par>
                        <p:par>
                          <p:cTn id="70" fill="hold">
                            <p:stCondLst>
                              <p:cond delay="500"/>
                            </p:stCondLst>
                            <p:childTnLst>
                              <p:par>
                                <p:cTn id="71" presetID="0" presetClass="path" presetSubtype="0" accel="50000" decel="50000" fill="hold" nodeType="afterEffect">
                                  <p:stCondLst>
                                    <p:cond delay="0"/>
                                  </p:stCondLst>
                                  <p:childTnLst>
                                    <p:animMotion origin="layout" path="M 0.05799 -0.00046 L 1.11111E-6 -1.85185E-6 " pathEditMode="relative" rAng="0" ptsTypes="AA">
                                      <p:cBhvr>
                                        <p:cTn id="72" dur="2000" fill="hold"/>
                                        <p:tgtEl>
                                          <p:spTgt spid="56"/>
                                        </p:tgtEl>
                                        <p:attrNameLst>
                                          <p:attrName>ppt_x</p:attrName>
                                          <p:attrName>ppt_y</p:attrName>
                                        </p:attrNameLst>
                                      </p:cBhvr>
                                      <p:rCtr x="-2899" y="23"/>
                                    </p:animMotion>
                                  </p:childTnLst>
                                </p:cTn>
                              </p:par>
                              <p:par>
                                <p:cTn id="73" presetID="1" presetClass="entr" presetSubtype="0" fill="hold" grpId="0" nodeType="withEffect">
                                  <p:stCondLst>
                                    <p:cond delay="0"/>
                                  </p:stCondLst>
                                  <p:childTnLst>
                                    <p:set>
                                      <p:cBhvr>
                                        <p:cTn id="74" dur="1" fill="hold">
                                          <p:stCondLst>
                                            <p:cond delay="0"/>
                                          </p:stCondLst>
                                        </p:cTn>
                                        <p:tgtEl>
                                          <p:spTgt spid="93"/>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43">
                                            <p:txEl>
                                              <p:pRg st="9" end="9"/>
                                            </p:txEl>
                                          </p:spTgt>
                                        </p:tgtEl>
                                        <p:attrNameLst>
                                          <p:attrName>style.visibility</p:attrName>
                                        </p:attrNameLst>
                                      </p:cBhvr>
                                      <p:to>
                                        <p:strVal val="visible"/>
                                      </p:to>
                                    </p:set>
                                  </p:childTnLst>
                                </p:cTn>
                              </p:par>
                              <p:par>
                                <p:cTn id="79" presetID="1" presetClass="entr" presetSubtype="0" fill="hold" grpId="0" nodeType="withEffect">
                                  <p:stCondLst>
                                    <p:cond delay="0"/>
                                  </p:stCondLst>
                                  <p:childTnLst>
                                    <p:set>
                                      <p:cBhvr>
                                        <p:cTn id="80" dur="1" fill="hold">
                                          <p:stCondLst>
                                            <p:cond delay="0"/>
                                          </p:stCondLst>
                                        </p:cTn>
                                        <p:tgtEl>
                                          <p:spTgt spid="96"/>
                                        </p:tgtEl>
                                        <p:attrNameLst>
                                          <p:attrName>style.visibility</p:attrName>
                                        </p:attrNameLst>
                                      </p:cBhvr>
                                      <p:to>
                                        <p:strVal val="visible"/>
                                      </p:to>
                                    </p:set>
                                  </p:childTnLst>
                                </p:cTn>
                              </p:par>
                              <p:par>
                                <p:cTn id="81" presetID="1" presetClass="entr" presetSubtype="0" fill="hold" grpId="0" nodeType="withEffect">
                                  <p:stCondLst>
                                    <p:cond delay="0"/>
                                  </p:stCondLst>
                                  <p:childTnLst>
                                    <p:set>
                                      <p:cBhvr>
                                        <p:cTn id="82" dur="1" fill="hold">
                                          <p:stCondLst>
                                            <p:cond delay="0"/>
                                          </p:stCondLst>
                                        </p:cTn>
                                        <p:tgtEl>
                                          <p:spTgt spid="71"/>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43">
                                            <p:txEl>
                                              <p:pRg st="10" end="10"/>
                                            </p:txEl>
                                          </p:spTgt>
                                        </p:tgtEl>
                                        <p:attrNameLst>
                                          <p:attrName>style.visibility</p:attrName>
                                        </p:attrNameLst>
                                      </p:cBhvr>
                                      <p:to>
                                        <p:strVal val="visible"/>
                                      </p:to>
                                    </p:set>
                                  </p:childTnLst>
                                </p:cTn>
                              </p:par>
                              <p:par>
                                <p:cTn id="87" presetID="3" presetClass="emph" presetSubtype="2" fill="hold" nodeType="withEffect">
                                  <p:stCondLst>
                                    <p:cond delay="0"/>
                                  </p:stCondLst>
                                  <p:childTnLst>
                                    <p:animClr clrSpc="rgb" dir="cw">
                                      <p:cBhvr override="childStyle">
                                        <p:cTn id="88" dur="500" fill="hold"/>
                                        <p:tgtEl>
                                          <p:spTgt spid="43">
                                            <p:txEl>
                                              <p:pRg st="9" end="9"/>
                                            </p:txEl>
                                          </p:spTgt>
                                        </p:tgtEl>
                                        <p:attrNameLst>
                                          <p:attrName>style.color</p:attrName>
                                        </p:attrNameLst>
                                      </p:cBhvr>
                                      <p:to>
                                        <a:srgbClr val="797979"/>
                                      </p:to>
                                    </p:animClr>
                                  </p:childTnLst>
                                </p:cTn>
                              </p:par>
                              <p:par>
                                <p:cTn id="89" presetID="1" presetClass="entr" presetSubtype="0" fill="hold" grpId="0" nodeType="withEffect">
                                  <p:stCondLst>
                                    <p:cond delay="0"/>
                                  </p:stCondLst>
                                  <p:childTnLst>
                                    <p:set>
                                      <p:cBhvr>
                                        <p:cTn id="90" dur="1" fill="hold">
                                          <p:stCondLst>
                                            <p:cond delay="0"/>
                                          </p:stCondLst>
                                        </p:cTn>
                                        <p:tgtEl>
                                          <p:spTgt spid="86"/>
                                        </p:tgtEl>
                                        <p:attrNameLst>
                                          <p:attrName>style.visibility</p:attrName>
                                        </p:attrNameLst>
                                      </p:cBhvr>
                                      <p:to>
                                        <p:strVal val="visible"/>
                                      </p:to>
                                    </p:set>
                                  </p:childTnLst>
                                </p:cTn>
                              </p:par>
                              <p:par>
                                <p:cTn id="91" presetID="1" presetClass="exit" presetSubtype="0" fill="hold" grpId="1" nodeType="withEffect">
                                  <p:stCondLst>
                                    <p:cond delay="0"/>
                                  </p:stCondLst>
                                  <p:childTnLst>
                                    <p:set>
                                      <p:cBhvr>
                                        <p:cTn id="92" dur="1" fill="hold">
                                          <p:stCondLst>
                                            <p:cond delay="0"/>
                                          </p:stCondLst>
                                        </p:cTn>
                                        <p:tgtEl>
                                          <p:spTgt spid="96"/>
                                        </p:tgtEl>
                                        <p:attrNameLst>
                                          <p:attrName>style.visibility</p:attrName>
                                        </p:attrNameLst>
                                      </p:cBhvr>
                                      <p:to>
                                        <p:strVal val="hidden"/>
                                      </p:to>
                                    </p:set>
                                  </p:childTnLst>
                                </p:cTn>
                              </p:par>
                              <p:par>
                                <p:cTn id="93" presetID="1" presetClass="exit" presetSubtype="0" fill="hold" nodeType="withEffect">
                                  <p:stCondLst>
                                    <p:cond delay="0"/>
                                  </p:stCondLst>
                                  <p:childTnLst>
                                    <p:set>
                                      <p:cBhvr>
                                        <p:cTn id="94" dur="1" fill="hold">
                                          <p:stCondLst>
                                            <p:cond delay="0"/>
                                          </p:stCondLst>
                                        </p:cTn>
                                        <p:tgtEl>
                                          <p:spTgt spid="53"/>
                                        </p:tgtEl>
                                        <p:attrNameLst>
                                          <p:attrName>style.visibility</p:attrName>
                                        </p:attrNameLst>
                                      </p:cBhvr>
                                      <p:to>
                                        <p:strVal val="hidden"/>
                                      </p:to>
                                    </p:set>
                                  </p:childTnLst>
                                </p:cTn>
                              </p:par>
                            </p:childTnLst>
                          </p:cTn>
                        </p:par>
                        <p:par>
                          <p:cTn id="95" fill="hold">
                            <p:stCondLst>
                              <p:cond delay="500"/>
                            </p:stCondLst>
                            <p:childTnLst>
                              <p:par>
                                <p:cTn id="96" presetID="0" presetClass="path" presetSubtype="0" accel="50000" decel="50000" fill="hold" nodeType="afterEffect">
                                  <p:stCondLst>
                                    <p:cond delay="0"/>
                                  </p:stCondLst>
                                  <p:childTnLst>
                                    <p:animMotion origin="layout" path="M -3.88889E-6 -4.44444E-6 L -0.06875 0.00116 " pathEditMode="relative" rAng="0" ptsTypes="AA">
                                      <p:cBhvr>
                                        <p:cTn id="97" dur="2000" fill="hold"/>
                                        <p:tgtEl>
                                          <p:spTgt spid="54"/>
                                        </p:tgtEl>
                                        <p:attrNameLst>
                                          <p:attrName>ppt_x</p:attrName>
                                          <p:attrName>ppt_y</p:attrName>
                                        </p:attrNameLst>
                                      </p:cBhvr>
                                      <p:rCtr x="-3438" y="46"/>
                                    </p:animMotion>
                                  </p:childTnLst>
                                </p:cTn>
                              </p:par>
                            </p:childTnLst>
                          </p:cTn>
                        </p:par>
                      </p:childTnLst>
                    </p:cTn>
                  </p:par>
                  <p:par>
                    <p:cTn id="98" fill="hold">
                      <p:stCondLst>
                        <p:cond delay="indefinite"/>
                      </p:stCondLst>
                      <p:childTnLst>
                        <p:par>
                          <p:cTn id="99" fill="hold">
                            <p:stCondLst>
                              <p:cond delay="0"/>
                            </p:stCondLst>
                            <p:childTnLst>
                              <p:par>
                                <p:cTn id="100" presetID="1" presetClass="entr" presetSubtype="0" fill="hold" nodeType="clickEffect">
                                  <p:stCondLst>
                                    <p:cond delay="0"/>
                                  </p:stCondLst>
                                  <p:childTnLst>
                                    <p:set>
                                      <p:cBhvr>
                                        <p:cTn id="101" dur="1" fill="hold">
                                          <p:stCondLst>
                                            <p:cond delay="0"/>
                                          </p:stCondLst>
                                        </p:cTn>
                                        <p:tgtEl>
                                          <p:spTgt spid="43">
                                            <p:txEl>
                                              <p:pRg st="11" end="11"/>
                                            </p:txEl>
                                          </p:spTgt>
                                        </p:tgtEl>
                                        <p:attrNameLst>
                                          <p:attrName>style.visibility</p:attrName>
                                        </p:attrNameLst>
                                      </p:cBhvr>
                                      <p:to>
                                        <p:strVal val="visible"/>
                                      </p:to>
                                    </p:set>
                                  </p:childTnLst>
                                </p:cTn>
                              </p:par>
                              <p:par>
                                <p:cTn id="102" presetID="22" presetClass="entr" presetSubtype="8" fill="hold" nodeType="withEffect">
                                  <p:stCondLst>
                                    <p:cond delay="0"/>
                                  </p:stCondLst>
                                  <p:childTnLst>
                                    <p:set>
                                      <p:cBhvr>
                                        <p:cTn id="103" dur="1" fill="hold">
                                          <p:stCondLst>
                                            <p:cond delay="0"/>
                                          </p:stCondLst>
                                        </p:cTn>
                                        <p:tgtEl>
                                          <p:spTgt spid="58"/>
                                        </p:tgtEl>
                                        <p:attrNameLst>
                                          <p:attrName>style.visibility</p:attrName>
                                        </p:attrNameLst>
                                      </p:cBhvr>
                                      <p:to>
                                        <p:strVal val="visible"/>
                                      </p:to>
                                    </p:set>
                                    <p:animEffect transition="in" filter="wipe(left)">
                                      <p:cBhvr>
                                        <p:cTn id="104" dur="500"/>
                                        <p:tgtEl>
                                          <p:spTgt spid="58"/>
                                        </p:tgtEl>
                                      </p:cBhvr>
                                    </p:animEffect>
                                  </p:childTnLst>
                                </p:cTn>
                              </p:par>
                              <p:par>
                                <p:cTn id="105" presetID="1" presetClass="entr" presetSubtype="0" fill="hold" nodeType="withEffect">
                                  <p:stCondLst>
                                    <p:cond delay="0"/>
                                  </p:stCondLst>
                                  <p:childTnLst>
                                    <p:set>
                                      <p:cBhvr>
                                        <p:cTn id="106" dur="1" fill="hold">
                                          <p:stCondLst>
                                            <p:cond delay="0"/>
                                          </p:stCondLst>
                                        </p:cTn>
                                        <p:tgtEl>
                                          <p:spTgt spid="78"/>
                                        </p:tgtEl>
                                        <p:attrNameLst>
                                          <p:attrName>style.visibility</p:attrName>
                                        </p:attrNameLst>
                                      </p:cBhvr>
                                      <p:to>
                                        <p:strVal val="visible"/>
                                      </p:to>
                                    </p:set>
                                  </p:childTnLst>
                                </p:cTn>
                              </p:par>
                            </p:childTnLst>
                          </p:cTn>
                        </p:par>
                      </p:childTnLst>
                    </p:cTn>
                  </p:par>
                  <p:par>
                    <p:cTn id="107" fill="hold">
                      <p:stCondLst>
                        <p:cond delay="indefinite"/>
                      </p:stCondLst>
                      <p:childTnLst>
                        <p:par>
                          <p:cTn id="108" fill="hold">
                            <p:stCondLst>
                              <p:cond delay="0"/>
                            </p:stCondLst>
                            <p:childTnLst>
                              <p:par>
                                <p:cTn id="109" presetID="1" presetClass="entr" presetSubtype="0" fill="hold" nodeType="clickEffect">
                                  <p:stCondLst>
                                    <p:cond delay="0"/>
                                  </p:stCondLst>
                                  <p:childTnLst>
                                    <p:set>
                                      <p:cBhvr>
                                        <p:cTn id="110" dur="1" fill="hold">
                                          <p:stCondLst>
                                            <p:cond delay="0"/>
                                          </p:stCondLst>
                                        </p:cTn>
                                        <p:tgtEl>
                                          <p:spTgt spid="43">
                                            <p:txEl>
                                              <p:pRg st="13" end="13"/>
                                            </p:txEl>
                                          </p:spTgt>
                                        </p:tgtEl>
                                        <p:attrNameLst>
                                          <p:attrName>style.visibility</p:attrName>
                                        </p:attrNameLst>
                                      </p:cBhvr>
                                      <p:to>
                                        <p:strVal val="visible"/>
                                      </p:to>
                                    </p:set>
                                  </p:childTnLst>
                                </p:cTn>
                              </p:par>
                              <p:par>
                                <p:cTn id="111" presetID="3" presetClass="emph" presetSubtype="2" fill="hold" nodeType="withEffect">
                                  <p:stCondLst>
                                    <p:cond delay="0"/>
                                  </p:stCondLst>
                                  <p:childTnLst>
                                    <p:animClr clrSpc="rgb" dir="cw">
                                      <p:cBhvr override="childStyle">
                                        <p:cTn id="112" dur="500" fill="hold"/>
                                        <p:tgtEl>
                                          <p:spTgt spid="43">
                                            <p:txEl>
                                              <p:pRg st="11" end="11"/>
                                            </p:txEl>
                                          </p:spTgt>
                                        </p:tgtEl>
                                        <p:attrNameLst>
                                          <p:attrName>style.color</p:attrName>
                                        </p:attrNameLst>
                                      </p:cBhvr>
                                      <p:to>
                                        <a:srgbClr val="797979"/>
                                      </p:to>
                                    </p:animClr>
                                  </p:childTnLst>
                                </p:cTn>
                              </p:par>
                              <p:par>
                                <p:cTn id="113" presetID="1" presetClass="entr" presetSubtype="0" fill="hold" grpId="0" nodeType="withEffect">
                                  <p:stCondLst>
                                    <p:cond delay="0"/>
                                  </p:stCondLst>
                                  <p:childTnLst>
                                    <p:set>
                                      <p:cBhvr>
                                        <p:cTn id="114" dur="1" fill="hold">
                                          <p:stCondLst>
                                            <p:cond delay="0"/>
                                          </p:stCondLst>
                                        </p:cTn>
                                        <p:tgtEl>
                                          <p:spTgt spid="95"/>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nodeType="clickEffect">
                                  <p:stCondLst>
                                    <p:cond delay="0"/>
                                  </p:stCondLst>
                                  <p:childTnLst>
                                    <p:set>
                                      <p:cBhvr>
                                        <p:cTn id="118" dur="1" fill="hold">
                                          <p:stCondLst>
                                            <p:cond delay="0"/>
                                          </p:stCondLst>
                                        </p:cTn>
                                        <p:tgtEl>
                                          <p:spTgt spid="43">
                                            <p:txEl>
                                              <p:pRg st="14" end="14"/>
                                            </p:txEl>
                                          </p:spTgt>
                                        </p:tgtEl>
                                        <p:attrNameLst>
                                          <p:attrName>style.visibility</p:attrName>
                                        </p:attrNameLst>
                                      </p:cBhvr>
                                      <p:to>
                                        <p:strVal val="visible"/>
                                      </p:to>
                                    </p:set>
                                  </p:childTnLst>
                                </p:cTn>
                              </p:par>
                              <p:par>
                                <p:cTn id="119" presetID="1" presetClass="entr" presetSubtype="0" fill="hold" grpId="0" nodeType="withEffect">
                                  <p:stCondLst>
                                    <p:cond delay="0"/>
                                  </p:stCondLst>
                                  <p:childTnLst>
                                    <p:set>
                                      <p:cBhvr>
                                        <p:cTn id="120" dur="1" fill="hold">
                                          <p:stCondLst>
                                            <p:cond delay="0"/>
                                          </p:stCondLst>
                                        </p:cTn>
                                        <p:tgtEl>
                                          <p:spTgt spid="87"/>
                                        </p:tgtEl>
                                        <p:attrNameLst>
                                          <p:attrName>style.visibility</p:attrName>
                                        </p:attrNameLst>
                                      </p:cBhvr>
                                      <p:to>
                                        <p:strVal val="visible"/>
                                      </p:to>
                                    </p:set>
                                  </p:childTnLst>
                                </p:cTn>
                              </p:par>
                              <p:par>
                                <p:cTn id="121" presetID="1" presetClass="exit" presetSubtype="0" fill="hold" nodeType="withEffect">
                                  <p:stCondLst>
                                    <p:cond delay="0"/>
                                  </p:stCondLst>
                                  <p:childTnLst>
                                    <p:set>
                                      <p:cBhvr>
                                        <p:cTn id="122" dur="1" fill="hold">
                                          <p:stCondLst>
                                            <p:cond delay="0"/>
                                          </p:stCondLst>
                                        </p:cTn>
                                        <p:tgtEl>
                                          <p:spTgt spid="54"/>
                                        </p:tgtEl>
                                        <p:attrNameLst>
                                          <p:attrName>style.visibility</p:attrName>
                                        </p:attrNameLst>
                                      </p:cBhvr>
                                      <p:to>
                                        <p:strVal val="hidden"/>
                                      </p:to>
                                    </p:set>
                                  </p:childTnLst>
                                </p:cTn>
                              </p:par>
                              <p:par>
                                <p:cTn id="123" presetID="1" presetClass="exit" presetSubtype="0" fill="hold" grpId="1" nodeType="withEffect">
                                  <p:stCondLst>
                                    <p:cond delay="0"/>
                                  </p:stCondLst>
                                  <p:childTnLst>
                                    <p:set>
                                      <p:cBhvr>
                                        <p:cTn id="124" dur="1" fill="hold">
                                          <p:stCondLst>
                                            <p:cond delay="0"/>
                                          </p:stCondLst>
                                        </p:cTn>
                                        <p:tgtEl>
                                          <p:spTgt spid="95"/>
                                        </p:tgtEl>
                                        <p:attrNameLst>
                                          <p:attrName>style.visibility</p:attrName>
                                        </p:attrNameLst>
                                      </p:cBhvr>
                                      <p:to>
                                        <p:strVal val="hidden"/>
                                      </p:to>
                                    </p:set>
                                  </p:childTnLst>
                                </p:cTn>
                              </p:par>
                            </p:childTnLst>
                          </p:cTn>
                        </p:par>
                      </p:childTnLst>
                    </p:cTn>
                  </p:par>
                  <p:par>
                    <p:cTn id="125" fill="hold">
                      <p:stCondLst>
                        <p:cond delay="indefinite"/>
                      </p:stCondLst>
                      <p:childTnLst>
                        <p:par>
                          <p:cTn id="126" fill="hold">
                            <p:stCondLst>
                              <p:cond delay="0"/>
                            </p:stCondLst>
                            <p:childTnLst>
                              <p:par>
                                <p:cTn id="127" presetID="1" presetClass="entr" presetSubtype="0" fill="hold" nodeType="clickEffect">
                                  <p:stCondLst>
                                    <p:cond delay="0"/>
                                  </p:stCondLst>
                                  <p:childTnLst>
                                    <p:set>
                                      <p:cBhvr>
                                        <p:cTn id="128" dur="1" fill="hold">
                                          <p:stCondLst>
                                            <p:cond delay="0"/>
                                          </p:stCondLst>
                                        </p:cTn>
                                        <p:tgtEl>
                                          <p:spTgt spid="43">
                                            <p:txEl>
                                              <p:pRg st="16" end="16"/>
                                            </p:txEl>
                                          </p:spTgt>
                                        </p:tgtEl>
                                        <p:attrNameLst>
                                          <p:attrName>style.visibility</p:attrName>
                                        </p:attrNameLst>
                                      </p:cBhvr>
                                      <p:to>
                                        <p:strVal val="visible"/>
                                      </p:to>
                                    </p:set>
                                  </p:childTnLst>
                                </p:cTn>
                              </p:par>
                              <p:par>
                                <p:cTn id="129" presetID="3" presetClass="emph" presetSubtype="2" fill="hold" nodeType="withEffect">
                                  <p:stCondLst>
                                    <p:cond delay="0"/>
                                  </p:stCondLst>
                                  <p:childTnLst>
                                    <p:animClr clrSpc="rgb" dir="cw">
                                      <p:cBhvr override="childStyle">
                                        <p:cTn id="130" dur="500" fill="hold"/>
                                        <p:tgtEl>
                                          <p:spTgt spid="43">
                                            <p:txEl>
                                              <p:pRg st="13" end="13"/>
                                            </p:txEl>
                                          </p:spTgt>
                                        </p:tgtEl>
                                        <p:attrNameLst>
                                          <p:attrName>style.color</p:attrName>
                                        </p:attrNameLst>
                                      </p:cBhvr>
                                      <p:to>
                                        <a:srgbClr val="797979"/>
                                      </p:to>
                                    </p:animClr>
                                  </p:childTnLst>
                                </p:cTn>
                              </p:par>
                              <p:par>
                                <p:cTn id="131" presetID="1" presetClass="entr" presetSubtype="0" fill="hold" grpId="0" nodeType="withEffect">
                                  <p:stCondLst>
                                    <p:cond delay="0"/>
                                  </p:stCondLst>
                                  <p:childTnLst>
                                    <p:set>
                                      <p:cBhvr>
                                        <p:cTn id="132" dur="1" fill="hold">
                                          <p:stCondLst>
                                            <p:cond delay="0"/>
                                          </p:stCondLst>
                                        </p:cTn>
                                        <p:tgtEl>
                                          <p:spTgt spid="57"/>
                                        </p:tgtEl>
                                        <p:attrNameLst>
                                          <p:attrName>style.visibility</p:attrName>
                                        </p:attrNameLst>
                                      </p:cBhvr>
                                      <p:to>
                                        <p:strVal val="visible"/>
                                      </p:to>
                                    </p:set>
                                  </p:childTnLst>
                                </p:cTn>
                              </p:par>
                              <p:par>
                                <p:cTn id="133" presetID="1" presetClass="entr" presetSubtype="0" fill="hold" grpId="0" nodeType="withEffect">
                                  <p:stCondLst>
                                    <p:cond delay="0"/>
                                  </p:stCondLst>
                                  <p:childTnLst>
                                    <p:set>
                                      <p:cBhvr>
                                        <p:cTn id="134" dur="1" fill="hold">
                                          <p:stCondLst>
                                            <p:cond delay="0"/>
                                          </p:stCondLst>
                                        </p:cTn>
                                        <p:tgtEl>
                                          <p:spTgt spid="98"/>
                                        </p:tgtEl>
                                        <p:attrNameLst>
                                          <p:attrName>style.visibility</p:attrName>
                                        </p:attrNameLst>
                                      </p:cBhvr>
                                      <p:to>
                                        <p:strVal val="visible"/>
                                      </p:to>
                                    </p:set>
                                  </p:childTnLst>
                                </p:cTn>
                              </p:par>
                            </p:childTnLst>
                          </p:cTn>
                        </p:par>
                      </p:childTnLst>
                    </p:cTn>
                  </p:par>
                  <p:par>
                    <p:cTn id="135" fill="hold">
                      <p:stCondLst>
                        <p:cond delay="indefinite"/>
                      </p:stCondLst>
                      <p:childTnLst>
                        <p:par>
                          <p:cTn id="136" fill="hold">
                            <p:stCondLst>
                              <p:cond delay="0"/>
                            </p:stCondLst>
                            <p:childTnLst>
                              <p:par>
                                <p:cTn id="137" presetID="1" presetClass="entr" presetSubtype="0" fill="hold" nodeType="clickEffect">
                                  <p:stCondLst>
                                    <p:cond delay="0"/>
                                  </p:stCondLst>
                                  <p:childTnLst>
                                    <p:set>
                                      <p:cBhvr>
                                        <p:cTn id="138" dur="1" fill="hold">
                                          <p:stCondLst>
                                            <p:cond delay="0"/>
                                          </p:stCondLst>
                                        </p:cTn>
                                        <p:tgtEl>
                                          <p:spTgt spid="43">
                                            <p:txEl>
                                              <p:pRg st="17" end="17"/>
                                            </p:txEl>
                                          </p:spTgt>
                                        </p:tgtEl>
                                        <p:attrNameLst>
                                          <p:attrName>style.visibility</p:attrName>
                                        </p:attrNameLst>
                                      </p:cBhvr>
                                      <p:to>
                                        <p:strVal val="visible"/>
                                      </p:to>
                                    </p:set>
                                  </p:childTnLst>
                                </p:cTn>
                              </p:par>
                              <p:par>
                                <p:cTn id="139" presetID="3" presetClass="emph" presetSubtype="2" fill="hold" nodeType="withEffect">
                                  <p:stCondLst>
                                    <p:cond delay="0"/>
                                  </p:stCondLst>
                                  <p:childTnLst>
                                    <p:animClr clrSpc="rgb" dir="cw">
                                      <p:cBhvr override="childStyle">
                                        <p:cTn id="140" dur="500" fill="hold"/>
                                        <p:tgtEl>
                                          <p:spTgt spid="43">
                                            <p:txEl>
                                              <p:pRg st="16" end="16"/>
                                            </p:txEl>
                                          </p:spTgt>
                                        </p:tgtEl>
                                        <p:attrNameLst>
                                          <p:attrName>style.color</p:attrName>
                                        </p:attrNameLst>
                                      </p:cBhvr>
                                      <p:to>
                                        <a:srgbClr val="797979"/>
                                      </p:to>
                                    </p:animClr>
                                  </p:childTnLst>
                                </p:cTn>
                              </p:par>
                              <p:par>
                                <p:cTn id="141" presetID="1" presetClass="entr" presetSubtype="0" fill="hold" grpId="0" nodeType="withEffect">
                                  <p:stCondLst>
                                    <p:cond delay="0"/>
                                  </p:stCondLst>
                                  <p:childTnLst>
                                    <p:set>
                                      <p:cBhvr>
                                        <p:cTn id="142" dur="1" fill="hold">
                                          <p:stCondLst>
                                            <p:cond delay="0"/>
                                          </p:stCondLst>
                                        </p:cTn>
                                        <p:tgtEl>
                                          <p:spTgt spid="88"/>
                                        </p:tgtEl>
                                        <p:attrNameLst>
                                          <p:attrName>style.visibility</p:attrName>
                                        </p:attrNameLst>
                                      </p:cBhvr>
                                      <p:to>
                                        <p:strVal val="visible"/>
                                      </p:to>
                                    </p:set>
                                  </p:childTnLst>
                                </p:cTn>
                              </p:par>
                              <p:par>
                                <p:cTn id="143" presetID="1" presetClass="exit" presetSubtype="0" fill="hold" nodeType="withEffect">
                                  <p:stCondLst>
                                    <p:cond delay="0"/>
                                  </p:stCondLst>
                                  <p:childTnLst>
                                    <p:set>
                                      <p:cBhvr>
                                        <p:cTn id="144" dur="1" fill="hold">
                                          <p:stCondLst>
                                            <p:cond delay="0"/>
                                          </p:stCondLst>
                                        </p:cTn>
                                        <p:tgtEl>
                                          <p:spTgt spid="56"/>
                                        </p:tgtEl>
                                        <p:attrNameLst>
                                          <p:attrName>style.visibility</p:attrName>
                                        </p:attrNameLst>
                                      </p:cBhvr>
                                      <p:to>
                                        <p:strVal val="hidden"/>
                                      </p:to>
                                    </p:set>
                                  </p:childTnLst>
                                </p:cTn>
                              </p:par>
                              <p:par>
                                <p:cTn id="145" presetID="1" presetClass="exit" presetSubtype="0" fill="hold" grpId="1" nodeType="withEffect">
                                  <p:stCondLst>
                                    <p:cond delay="0"/>
                                  </p:stCondLst>
                                  <p:childTnLst>
                                    <p:set>
                                      <p:cBhvr>
                                        <p:cTn id="146" dur="1" fill="hold">
                                          <p:stCondLst>
                                            <p:cond delay="0"/>
                                          </p:stCondLst>
                                        </p:cTn>
                                        <p:tgtEl>
                                          <p:spTgt spid="9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nimBg="1"/>
      <p:bldP spid="34" grpId="0" animBg="1"/>
      <p:bldP spid="38" grpId="0" animBg="1"/>
      <p:bldP spid="40" grpId="0" animBg="1"/>
      <p:bldP spid="57" grpId="0" animBg="1"/>
      <p:bldP spid="71" grpId="0" animBg="1"/>
      <p:bldP spid="86" grpId="0" animBg="1"/>
      <p:bldP spid="87" grpId="0" animBg="1"/>
      <p:bldP spid="88" grpId="0" animBg="1"/>
      <p:bldP spid="93" grpId="0" animBg="1"/>
      <p:bldP spid="95" grpId="0" animBg="1"/>
      <p:bldP spid="95" grpId="1" animBg="1"/>
      <p:bldP spid="96" grpId="0" animBg="1"/>
      <p:bldP spid="96" grpId="1" animBg="1"/>
      <p:bldP spid="98" grpId="0" animBg="1"/>
      <p:bldP spid="98" grpId="1" animBg="1"/>
      <p:bldP spid="97" grpId="0" animBg="1"/>
      <p:bldP spid="97" grpId="1" animBg="1"/>
    </p:bldLst>
  </p:timing>
</p:sld>
</file>

<file path=ppt/slides/slide5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16386" name="Content Placeholder 2"/>
          <p:cNvSpPr>
            <a:spLocks noGrp="1"/>
          </p:cNvSpPr>
          <p:nvPr>
            <p:ph idx="1"/>
          </p:nvPr>
        </p:nvSpPr>
        <p:spPr/>
        <p:txBody>
          <a:bodyPr>
            <a:normAutofit lnSpcReduction="10000"/>
          </a:bodyPr>
          <a:lstStyle/>
          <a:p>
            <a:r>
              <a:rPr lang="en-US" altLang="en-US" b="1" dirty="0" smtClean="0">
                <a:solidFill>
                  <a:schemeClr val="accent6">
                    <a:lumMod val="75000"/>
                  </a:schemeClr>
                </a:solidFill>
              </a:rPr>
              <a:t>Universal Time </a:t>
            </a:r>
            <a:r>
              <a:rPr lang="en-US" altLang="en-US" dirty="0" smtClean="0"/>
              <a:t>(UT1)</a:t>
            </a:r>
          </a:p>
          <a:p>
            <a:pPr lvl="1"/>
            <a:r>
              <a:rPr lang="en-US" altLang="en-US" dirty="0" smtClean="0"/>
              <a:t>In concept, based on astronomical observation of the sun at 0º longitude</a:t>
            </a:r>
          </a:p>
          <a:p>
            <a:pPr lvl="1"/>
            <a:r>
              <a:rPr lang="en-US" altLang="ja-JP" dirty="0" smtClean="0"/>
              <a:t>Known as “Greenwich Mean Time”</a:t>
            </a:r>
          </a:p>
          <a:p>
            <a:endParaRPr lang="en-US" altLang="ja-JP" dirty="0" smtClean="0"/>
          </a:p>
          <a:p>
            <a:r>
              <a:rPr lang="en-US" altLang="en-US" b="1" dirty="0" smtClean="0">
                <a:solidFill>
                  <a:schemeClr val="accent6">
                    <a:lumMod val="75000"/>
                  </a:schemeClr>
                </a:solidFill>
              </a:rPr>
              <a:t>International Atomic Time </a:t>
            </a:r>
            <a:r>
              <a:rPr lang="en-US" altLang="en-US" dirty="0" smtClean="0"/>
              <a:t>(TAI)</a:t>
            </a:r>
          </a:p>
          <a:p>
            <a:pPr lvl="1"/>
            <a:r>
              <a:rPr lang="en-US" altLang="en-US" dirty="0" smtClean="0"/>
              <a:t>Beginning of TAI is midnight on January 1, 1958</a:t>
            </a:r>
          </a:p>
          <a:p>
            <a:pPr lvl="1"/>
            <a:r>
              <a:rPr lang="en-US" altLang="en-US" dirty="0" smtClean="0"/>
              <a:t>Each second is 9,192,631,770 cycles of radiation emitted by a Cesium atom</a:t>
            </a:r>
          </a:p>
          <a:p>
            <a:pPr lvl="1"/>
            <a:r>
              <a:rPr lang="en-US" altLang="en-US" dirty="0" smtClean="0"/>
              <a:t>Has diverged from UT1 due to slowing of earth’</a:t>
            </a:r>
            <a:r>
              <a:rPr lang="en-US" altLang="ja-JP" dirty="0" smtClean="0"/>
              <a:t>s rotation</a:t>
            </a:r>
          </a:p>
          <a:p>
            <a:endParaRPr lang="en-US" altLang="ja-JP" dirty="0" smtClean="0"/>
          </a:p>
          <a:p>
            <a:r>
              <a:rPr lang="en-US" altLang="en-US" b="1" dirty="0" smtClean="0">
                <a:solidFill>
                  <a:schemeClr val="accent6">
                    <a:lumMod val="75000"/>
                  </a:schemeClr>
                </a:solidFill>
              </a:rPr>
              <a:t>Coordinated Universal Time </a:t>
            </a:r>
            <a:r>
              <a:rPr lang="en-US" altLang="en-US" b="1" dirty="0" smtClean="0"/>
              <a:t>(</a:t>
            </a:r>
            <a:r>
              <a:rPr lang="en-US" altLang="en-US" dirty="0" smtClean="0"/>
              <a:t>UTC)</a:t>
            </a:r>
          </a:p>
          <a:p>
            <a:pPr lvl="1"/>
            <a:r>
              <a:rPr lang="en-US" altLang="en-US" dirty="0" smtClean="0"/>
              <a:t>TAI + leap seconds, to be within 0.9 seconds of UT1</a:t>
            </a:r>
          </a:p>
          <a:p>
            <a:pPr lvl="1"/>
            <a:r>
              <a:rPr lang="en-US" altLang="en-US" dirty="0" smtClean="0"/>
              <a:t>Currently TAI − UTC = 36</a:t>
            </a:r>
          </a:p>
        </p:txBody>
      </p:sp>
      <p:sp>
        <p:nvSpPr>
          <p:cNvPr id="3" name="Slide Number Placeholder 2"/>
          <p:cNvSpPr>
            <a:spLocks noGrp="1"/>
          </p:cNvSpPr>
          <p:nvPr>
            <p:ph type="sldNum" sz="quarter" idx="12"/>
          </p:nvPr>
        </p:nvSpPr>
        <p:spPr/>
        <p:txBody>
          <a:bodyPr/>
          <a:lstStyle/>
          <a:p>
            <a:fld id="{729111C5-E04E-4942-8174-12BB645D56A6}" type="slidenum">
              <a:rPr lang="en-US" smtClean="0"/>
              <a:pPr/>
              <a:t>58</a:t>
            </a:fld>
            <a:endParaRPr lang="en-US"/>
          </a:p>
        </p:txBody>
      </p:sp>
      <p:sp>
        <p:nvSpPr>
          <p:cNvPr id="18433" name="Title 1"/>
          <p:cNvSpPr>
            <a:spLocks noGrp="1"/>
          </p:cNvSpPr>
          <p:nvPr>
            <p:ph type="title"/>
          </p:nvPr>
        </p:nvSpPr>
        <p:spPr/>
        <p:txBody>
          <a:bodyPr/>
          <a:lstStyle/>
          <a:p>
            <a:r>
              <a:rPr lang="en-US" altLang="en-US" dirty="0" smtClean="0"/>
              <a:t>Time standards</a:t>
            </a:r>
            <a:endParaRPr lang="en-US" altLang="en-US" dirty="0"/>
          </a:p>
        </p:txBody>
      </p:sp>
    </p:spTree>
    <p:extLst>
      <p:ext uri="{BB962C8B-B14F-4D97-AF65-F5344CB8AC3E}">
        <p14:creationId xmlns:p14="http://schemas.microsoft.com/office/powerpoint/2010/main" val="745876851"/>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6386">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6386">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386">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6386">
                                            <p:txEl>
                                              <p:pRg st="7" end="7"/>
                                            </p:txEl>
                                          </p:spTgt>
                                        </p:tgtEl>
                                        <p:attrNameLst>
                                          <p:attrName>style.visibility</p:attrName>
                                        </p:attrNameLst>
                                      </p:cBhvr>
                                      <p:to>
                                        <p:strVal val="visible"/>
                                      </p:to>
                                    </p:set>
                                  </p:childTnLst>
                                </p:cTn>
                              </p:par>
                              <p:par>
                                <p:cTn id="13" presetID="3" presetClass="emph" presetSubtype="2" fill="hold" nodeType="withEffect">
                                  <p:stCondLst>
                                    <p:cond delay="0"/>
                                  </p:stCondLst>
                                  <p:childTnLst>
                                    <p:animClr clrSpc="rgb" dir="cw">
                                      <p:cBhvr override="childStyle">
                                        <p:cTn id="14" dur="500" fill="hold"/>
                                        <p:tgtEl>
                                          <p:spTgt spid="16386">
                                            <p:txEl>
                                              <p:pRg st="0" end="0"/>
                                            </p:txEl>
                                          </p:spTgt>
                                        </p:tgtEl>
                                        <p:attrNameLst>
                                          <p:attrName>style.color</p:attrName>
                                        </p:attrNameLst>
                                      </p:cBhvr>
                                      <p:to>
                                        <a:srgbClr val="797979"/>
                                      </p:to>
                                    </p:animClr>
                                  </p:childTnLst>
                                </p:cTn>
                              </p:par>
                              <p:par>
                                <p:cTn id="15" presetID="3" presetClass="emph" presetSubtype="2" fill="hold" nodeType="withEffect">
                                  <p:stCondLst>
                                    <p:cond delay="0"/>
                                  </p:stCondLst>
                                  <p:childTnLst>
                                    <p:animClr clrSpc="rgb" dir="cw">
                                      <p:cBhvr override="childStyle">
                                        <p:cTn id="16" dur="500" fill="hold"/>
                                        <p:tgtEl>
                                          <p:spTgt spid="16386">
                                            <p:txEl>
                                              <p:pRg st="1" end="1"/>
                                            </p:txEl>
                                          </p:spTgt>
                                        </p:tgtEl>
                                        <p:attrNameLst>
                                          <p:attrName>style.color</p:attrName>
                                        </p:attrNameLst>
                                      </p:cBhvr>
                                      <p:to>
                                        <a:srgbClr val="797979"/>
                                      </p:to>
                                    </p:animClr>
                                  </p:childTnLst>
                                </p:cTn>
                              </p:par>
                              <p:par>
                                <p:cTn id="17" presetID="3" presetClass="emph" presetSubtype="2" fill="hold" nodeType="withEffect">
                                  <p:stCondLst>
                                    <p:cond delay="0"/>
                                  </p:stCondLst>
                                  <p:childTnLst>
                                    <p:animClr clrSpc="rgb" dir="cw">
                                      <p:cBhvr override="childStyle">
                                        <p:cTn id="18" dur="500" fill="hold"/>
                                        <p:tgtEl>
                                          <p:spTgt spid="16386">
                                            <p:txEl>
                                              <p:pRg st="2" end="2"/>
                                            </p:txEl>
                                          </p:spTgt>
                                        </p:tgtEl>
                                        <p:attrNameLst>
                                          <p:attrName>style.color</p:attrName>
                                        </p:attrNameLst>
                                      </p:cBhvr>
                                      <p:to>
                                        <a:srgbClr val="797979"/>
                                      </p:to>
                                    </p:animClr>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6386">
                                            <p:txEl>
                                              <p:pRg st="9" end="9"/>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6386">
                                            <p:txEl>
                                              <p:pRg st="10" end="10"/>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6386">
                                            <p:txEl>
                                              <p:pRg st="11" end="11"/>
                                            </p:txEl>
                                          </p:spTgt>
                                        </p:tgtEl>
                                        <p:attrNameLst>
                                          <p:attrName>style.visibility</p:attrName>
                                        </p:attrNameLst>
                                      </p:cBhvr>
                                      <p:to>
                                        <p:strVal val="visible"/>
                                      </p:to>
                                    </p:set>
                                  </p:childTnLst>
                                </p:cTn>
                              </p:par>
                              <p:par>
                                <p:cTn id="27" presetID="3" presetClass="emph" presetSubtype="2" fill="hold" nodeType="withEffect">
                                  <p:stCondLst>
                                    <p:cond delay="0"/>
                                  </p:stCondLst>
                                  <p:childTnLst>
                                    <p:animClr clrSpc="rgb" dir="cw">
                                      <p:cBhvr override="childStyle">
                                        <p:cTn id="28" dur="500" fill="hold"/>
                                        <p:tgtEl>
                                          <p:spTgt spid="16386">
                                            <p:txEl>
                                              <p:pRg st="4" end="4"/>
                                            </p:txEl>
                                          </p:spTgt>
                                        </p:tgtEl>
                                        <p:attrNameLst>
                                          <p:attrName>style.color</p:attrName>
                                        </p:attrNameLst>
                                      </p:cBhvr>
                                      <p:to>
                                        <a:srgbClr val="797979"/>
                                      </p:to>
                                    </p:animClr>
                                  </p:childTnLst>
                                </p:cTn>
                              </p:par>
                              <p:par>
                                <p:cTn id="29" presetID="3" presetClass="emph" presetSubtype="2" fill="hold" nodeType="withEffect">
                                  <p:stCondLst>
                                    <p:cond delay="0"/>
                                  </p:stCondLst>
                                  <p:childTnLst>
                                    <p:animClr clrSpc="rgb" dir="cw">
                                      <p:cBhvr override="childStyle">
                                        <p:cTn id="30" dur="500" fill="hold"/>
                                        <p:tgtEl>
                                          <p:spTgt spid="16386">
                                            <p:txEl>
                                              <p:pRg st="5" end="5"/>
                                            </p:txEl>
                                          </p:spTgt>
                                        </p:tgtEl>
                                        <p:attrNameLst>
                                          <p:attrName>style.color</p:attrName>
                                        </p:attrNameLst>
                                      </p:cBhvr>
                                      <p:to>
                                        <a:srgbClr val="797979"/>
                                      </p:to>
                                    </p:animClr>
                                  </p:childTnLst>
                                </p:cTn>
                              </p:par>
                              <p:par>
                                <p:cTn id="31" presetID="3" presetClass="emph" presetSubtype="2" fill="hold" nodeType="withEffect">
                                  <p:stCondLst>
                                    <p:cond delay="0"/>
                                  </p:stCondLst>
                                  <p:childTnLst>
                                    <p:animClr clrSpc="rgb" dir="cw">
                                      <p:cBhvr override="childStyle">
                                        <p:cTn id="32" dur="500" fill="hold"/>
                                        <p:tgtEl>
                                          <p:spTgt spid="16386">
                                            <p:txEl>
                                              <p:pRg st="6" end="6"/>
                                            </p:txEl>
                                          </p:spTgt>
                                        </p:tgtEl>
                                        <p:attrNameLst>
                                          <p:attrName>style.color</p:attrName>
                                        </p:attrNameLst>
                                      </p:cBhvr>
                                      <p:to>
                                        <a:srgbClr val="797979"/>
                                      </p:to>
                                    </p:animClr>
                                  </p:childTnLst>
                                </p:cTn>
                              </p:par>
                              <p:par>
                                <p:cTn id="33" presetID="3" presetClass="emph" presetSubtype="2" fill="hold" nodeType="withEffect">
                                  <p:stCondLst>
                                    <p:cond delay="0"/>
                                  </p:stCondLst>
                                  <p:childTnLst>
                                    <p:animClr clrSpc="rgb" dir="cw">
                                      <p:cBhvr override="childStyle">
                                        <p:cTn id="34" dur="500" fill="hold"/>
                                        <p:tgtEl>
                                          <p:spTgt spid="16386">
                                            <p:txEl>
                                              <p:pRg st="7" end="7"/>
                                            </p:txEl>
                                          </p:spTgt>
                                        </p:tgtEl>
                                        <p:attrNameLst>
                                          <p:attrName>style.color</p:attrName>
                                        </p:attrNameLst>
                                      </p:cBhvr>
                                      <p:to>
                                        <a:srgbClr val="797979"/>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400" y="1447800"/>
            <a:ext cx="8762999" cy="4443334"/>
          </a:xfrm>
        </p:spPr>
        <p:txBody>
          <a:bodyPr>
            <a:noAutofit/>
          </a:bodyPr>
          <a:lstStyle/>
          <a:p>
            <a:r>
              <a:rPr lang="en-US" sz="3200" dirty="0" smtClean="0"/>
              <a:t>Suppose we are running a </a:t>
            </a:r>
            <a:r>
              <a:rPr lang="en-US" sz="3200" b="1" dirty="0" smtClean="0"/>
              <a:t>distributed order processing system</a:t>
            </a:r>
          </a:p>
          <a:p>
            <a:endParaRPr lang="en-US" sz="3200" dirty="0"/>
          </a:p>
          <a:p>
            <a:r>
              <a:rPr lang="en-US" sz="3200" dirty="0" smtClean="0"/>
              <a:t>Each process = a different user</a:t>
            </a:r>
            <a:endParaRPr lang="en-US" sz="3200" dirty="0"/>
          </a:p>
          <a:p>
            <a:r>
              <a:rPr lang="en-US" sz="3200" dirty="0" smtClean="0"/>
              <a:t>Each event = an order</a:t>
            </a:r>
          </a:p>
          <a:p>
            <a:endParaRPr lang="en-US" sz="3200" dirty="0"/>
          </a:p>
          <a:p>
            <a:r>
              <a:rPr lang="en-US" sz="3200" dirty="0" smtClean="0"/>
              <a:t>A user has seen all orders with V(order) &lt; the user’s current vector</a:t>
            </a:r>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59</a:t>
            </a:fld>
            <a:endParaRPr lang="en-US"/>
          </a:p>
        </p:txBody>
      </p:sp>
      <p:sp>
        <p:nvSpPr>
          <p:cNvPr id="4" name="Title 3"/>
          <p:cNvSpPr>
            <a:spLocks noGrp="1"/>
          </p:cNvSpPr>
          <p:nvPr>
            <p:ph type="title"/>
          </p:nvPr>
        </p:nvSpPr>
        <p:spPr/>
        <p:txBody>
          <a:bodyPr/>
          <a:lstStyle/>
          <a:p>
            <a:r>
              <a:rPr lang="en-US" dirty="0" smtClean="0"/>
              <a:t>VC application: Order processing</a:t>
            </a:r>
            <a:endParaRPr lang="en-US" dirty="0"/>
          </a:p>
        </p:txBody>
      </p:sp>
    </p:spTree>
    <p:extLst>
      <p:ext uri="{BB962C8B-B14F-4D97-AF65-F5344CB8AC3E}">
        <p14:creationId xmlns:p14="http://schemas.microsoft.com/office/powerpoint/2010/main" val="855355995"/>
      </p:ext>
    </p:extLst>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43010" name="Rectangle 3"/>
          <p:cNvSpPr>
            <a:spLocks noGrp="1" noChangeArrowheads="1"/>
          </p:cNvSpPr>
          <p:nvPr>
            <p:ph type="body" idx="1"/>
          </p:nvPr>
        </p:nvSpPr>
        <p:spPr/>
        <p:txBody>
          <a:bodyPr/>
          <a:lstStyle/>
          <a:p>
            <a:r>
              <a:rPr lang="en-GB" altLang="en-US" dirty="0" smtClean="0"/>
              <a:t>UTC is broadcast from radio stations on land and satellite (</a:t>
            </a:r>
            <a:r>
              <a:rPr lang="en-GB" altLang="en-US" i="1" dirty="0" smtClean="0"/>
              <a:t>e.g.,</a:t>
            </a:r>
            <a:r>
              <a:rPr lang="en-GB" altLang="en-US" dirty="0" smtClean="0"/>
              <a:t> the Global Positioning System)</a:t>
            </a:r>
          </a:p>
          <a:p>
            <a:endParaRPr lang="en-GB" altLang="en-US" dirty="0" smtClean="0"/>
          </a:p>
          <a:p>
            <a:pPr lvl="1"/>
            <a:r>
              <a:rPr lang="en-GB" altLang="en-US" dirty="0" smtClean="0"/>
              <a:t>Computers with receivers can synchronize their clocks with these timing signals</a:t>
            </a:r>
          </a:p>
          <a:p>
            <a:endParaRPr lang="en-GB" altLang="en-US" dirty="0" smtClean="0"/>
          </a:p>
          <a:p>
            <a:r>
              <a:rPr lang="en-GB" altLang="en-US" dirty="0" smtClean="0"/>
              <a:t>Signals from land-based stations are accurate to about 0.1−10 milliseconds</a:t>
            </a:r>
          </a:p>
          <a:p>
            <a:endParaRPr lang="en-GB" altLang="en-US" dirty="0" smtClean="0"/>
          </a:p>
          <a:p>
            <a:r>
              <a:rPr lang="en-GB" altLang="en-US" dirty="0" smtClean="0"/>
              <a:t>Signals from GPS are accurate to about one microsecond</a:t>
            </a:r>
          </a:p>
          <a:p>
            <a:pPr lvl="1"/>
            <a:r>
              <a:rPr lang="en-GB" altLang="en-US" i="1" dirty="0" smtClean="0"/>
              <a:t>Why can’t we put GPS receivers on all our computers?</a:t>
            </a:r>
          </a:p>
          <a:p>
            <a:pPr lvl="1"/>
            <a:endParaRPr lang="en-GB" altLang="en-US" dirty="0"/>
          </a:p>
        </p:txBody>
      </p:sp>
      <p:sp>
        <p:nvSpPr>
          <p:cNvPr id="2" name="Slide Number Placeholder 1"/>
          <p:cNvSpPr>
            <a:spLocks noGrp="1"/>
          </p:cNvSpPr>
          <p:nvPr>
            <p:ph type="sldNum" sz="quarter" idx="12"/>
          </p:nvPr>
        </p:nvSpPr>
        <p:spPr/>
        <p:txBody>
          <a:bodyPr/>
          <a:lstStyle/>
          <a:p>
            <a:fld id="{729111C5-E04E-4942-8174-12BB645D56A6}" type="slidenum">
              <a:rPr lang="en-US" smtClean="0"/>
              <a:pPr/>
              <a:t>6</a:t>
            </a:fld>
            <a:endParaRPr lang="en-US"/>
          </a:p>
        </p:txBody>
      </p:sp>
      <p:sp>
        <p:nvSpPr>
          <p:cNvPr id="43009" name="Rectangle 2"/>
          <p:cNvSpPr>
            <a:spLocks noGrp="1" noChangeArrowheads="1"/>
          </p:cNvSpPr>
          <p:nvPr>
            <p:ph type="title"/>
          </p:nvPr>
        </p:nvSpPr>
        <p:spPr>
          <a:xfrm>
            <a:off x="152400" y="152400"/>
            <a:ext cx="8567854" cy="1066800"/>
          </a:xfrm>
        </p:spPr>
        <p:txBody>
          <a:bodyPr/>
          <a:lstStyle/>
          <a:p>
            <a:r>
              <a:rPr lang="en-GB" altLang="en-US" smtClean="0"/>
              <a:t>Just use Coordinated Universal Time?</a:t>
            </a:r>
            <a:endParaRPr lang="en-GB" altLang="en-US"/>
          </a:p>
        </p:txBody>
      </p:sp>
    </p:spTree>
    <p:extLst>
      <p:ext uri="{BB962C8B-B14F-4D97-AF65-F5344CB8AC3E}">
        <p14:creationId xmlns:p14="http://schemas.microsoft.com/office/powerpoint/2010/main" val="44609672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p:txBody>
          <a:bodyPr>
            <a:normAutofit/>
          </a:bodyPr>
          <a:lstStyle/>
          <a:p>
            <a:r>
              <a:rPr lang="en-US" dirty="0" smtClean="0"/>
              <a:t>Suppose a server with an accurate clock (</a:t>
            </a:r>
            <a:r>
              <a:rPr lang="en-US" i="1" dirty="0" smtClean="0"/>
              <a:t>e.g.</a:t>
            </a:r>
            <a:r>
              <a:rPr lang="en-US" dirty="0" smtClean="0"/>
              <a:t>, GPS-disciplined crystal oscillator)</a:t>
            </a:r>
            <a:endParaRPr lang="en-US" dirty="0"/>
          </a:p>
          <a:p>
            <a:pPr lvl="1"/>
            <a:r>
              <a:rPr lang="en-US" dirty="0" smtClean="0"/>
              <a:t>Could simply issue an RPC to obtain the time:</a:t>
            </a:r>
          </a:p>
          <a:p>
            <a:endParaRPr lang="en-US" dirty="0"/>
          </a:p>
          <a:p>
            <a:endParaRPr lang="en-US" dirty="0" smtClean="0"/>
          </a:p>
          <a:p>
            <a:endParaRPr lang="en-US" dirty="0"/>
          </a:p>
          <a:p>
            <a:endParaRPr lang="en-US" dirty="0" smtClean="0"/>
          </a:p>
          <a:p>
            <a:endParaRPr lang="en-US" dirty="0"/>
          </a:p>
          <a:p>
            <a:endParaRPr lang="en-US" dirty="0" smtClean="0"/>
          </a:p>
          <a:p>
            <a:endParaRPr lang="en-US" dirty="0" smtClean="0"/>
          </a:p>
          <a:p>
            <a:r>
              <a:rPr lang="en-US" dirty="0" smtClean="0"/>
              <a:t>But this doesn’t account for network latency</a:t>
            </a:r>
          </a:p>
          <a:p>
            <a:pPr lvl="1"/>
            <a:r>
              <a:rPr lang="en-US" b="1" dirty="0" smtClean="0"/>
              <a:t>Message delays </a:t>
            </a:r>
            <a:r>
              <a:rPr lang="en-US" dirty="0" smtClean="0"/>
              <a:t>will have </a:t>
            </a:r>
            <a:r>
              <a:rPr lang="en-US" b="1" dirty="0" smtClean="0">
                <a:solidFill>
                  <a:srgbClr val="FF0000"/>
                </a:solidFill>
              </a:rPr>
              <a:t>outdated</a:t>
            </a:r>
            <a:r>
              <a:rPr lang="en-US" dirty="0" smtClean="0">
                <a:solidFill>
                  <a:srgbClr val="FF0000"/>
                </a:solidFill>
              </a:rPr>
              <a:t> </a:t>
            </a:r>
            <a:r>
              <a:rPr lang="en-US" dirty="0" smtClean="0"/>
              <a:t>server’s answer</a:t>
            </a:r>
            <a:endParaRPr lang="en-US"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7</a:t>
            </a:fld>
            <a:endParaRPr lang="en-US"/>
          </a:p>
        </p:txBody>
      </p:sp>
      <p:sp>
        <p:nvSpPr>
          <p:cNvPr id="4" name="Title 3"/>
          <p:cNvSpPr>
            <a:spLocks noGrp="1"/>
          </p:cNvSpPr>
          <p:nvPr>
            <p:ph type="title"/>
          </p:nvPr>
        </p:nvSpPr>
        <p:spPr/>
        <p:txBody>
          <a:bodyPr/>
          <a:lstStyle/>
          <a:p>
            <a:r>
              <a:rPr lang="en-US" dirty="0" smtClean="0"/>
              <a:t>Synchronization to a time server</a:t>
            </a:r>
            <a:endParaRPr lang="en-US" dirty="0"/>
          </a:p>
        </p:txBody>
      </p:sp>
      <p:grpSp>
        <p:nvGrpSpPr>
          <p:cNvPr id="26" name="Group 25"/>
          <p:cNvGrpSpPr/>
          <p:nvPr/>
        </p:nvGrpSpPr>
        <p:grpSpPr>
          <a:xfrm>
            <a:off x="1725519" y="2902244"/>
            <a:ext cx="4711134" cy="2120311"/>
            <a:chOff x="1695538" y="3334634"/>
            <a:chExt cx="4711134" cy="2120311"/>
          </a:xfrm>
        </p:grpSpPr>
        <p:sp>
          <p:nvSpPr>
            <p:cNvPr id="9" name="Rectangle 8"/>
            <p:cNvSpPr>
              <a:spLocks/>
            </p:cNvSpPr>
            <p:nvPr/>
          </p:nvSpPr>
          <p:spPr bwMode="auto">
            <a:xfrm>
              <a:off x="1695538" y="3488254"/>
              <a:ext cx="711733" cy="307777"/>
            </a:xfrm>
            <a:prstGeom prst="rect">
              <a:avLst/>
            </a:prstGeom>
            <a:noFill/>
            <a:ln w="12700" cap="flat">
              <a:noFill/>
              <a:miter lim="800000"/>
              <a:headEnd type="none" w="med" len="med"/>
              <a:tailEnd type="none" w="med" len="med"/>
            </a:ln>
          </p:spPr>
          <p:txBody>
            <a:bodyPr wrap="none" lIns="0" tIns="0" rIns="0" bIns="0" anchor="ctr">
              <a:prstTxWarp prst="textNoShape">
                <a:avLst/>
              </a:prstTxWarp>
              <a:spAutoFit/>
            </a:bodyPr>
            <a:lstStyle/>
            <a:p>
              <a:r>
                <a:rPr lang="en-US" smtClean="0">
                  <a:latin typeface="Arial"/>
                  <a:ea typeface="Gill Sans" pitchFamily="-84" charset="0"/>
                  <a:cs typeface="Arial"/>
                </a:rPr>
                <a:t>Client</a:t>
              </a:r>
              <a:endParaRPr lang="en-US" dirty="0">
                <a:latin typeface="Arial"/>
                <a:ea typeface="Gill Sans" pitchFamily="-84" charset="0"/>
                <a:cs typeface="Arial"/>
              </a:endParaRPr>
            </a:p>
          </p:txBody>
        </p:sp>
        <p:sp>
          <p:nvSpPr>
            <p:cNvPr id="10" name="Rectangle 9"/>
            <p:cNvSpPr>
              <a:spLocks/>
            </p:cNvSpPr>
            <p:nvPr/>
          </p:nvSpPr>
          <p:spPr bwMode="auto">
            <a:xfrm>
              <a:off x="5515315" y="3488254"/>
              <a:ext cx="891357" cy="276999"/>
            </a:xfrm>
            <a:prstGeom prst="rect">
              <a:avLst/>
            </a:prstGeom>
            <a:noFill/>
            <a:ln w="12700" cap="flat">
              <a:noFill/>
              <a:miter lim="800000"/>
              <a:headEnd type="none" w="med" len="med"/>
              <a:tailEnd type="none" w="med" len="med"/>
            </a:ln>
          </p:spPr>
          <p:txBody>
            <a:bodyPr wrap="square" lIns="0" tIns="0" rIns="0" bIns="0" anchor="ctr">
              <a:prstTxWarp prst="textNoShape">
                <a:avLst/>
              </a:prstTxWarp>
              <a:spAutoFit/>
            </a:bodyPr>
            <a:lstStyle/>
            <a:p>
              <a:r>
                <a:rPr lang="en-US" sz="1800" smtClean="0">
                  <a:latin typeface="Arial"/>
                  <a:ea typeface="Gill Sans" pitchFamily="-84" charset="0"/>
                  <a:cs typeface="Arial"/>
                </a:rPr>
                <a:t>Server</a:t>
              </a:r>
              <a:endParaRPr lang="en-US" sz="1800" dirty="0">
                <a:latin typeface="Arial"/>
                <a:ea typeface="Gill Sans" pitchFamily="-84" charset="0"/>
                <a:cs typeface="Arial"/>
              </a:endParaRPr>
            </a:p>
          </p:txBody>
        </p:sp>
        <p:pic>
          <p:nvPicPr>
            <p:cNvPr id="11" name="Picture 10" descr="Mac-Book-Black-On-48x4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55300" y="3334634"/>
              <a:ext cx="609600" cy="609600"/>
            </a:xfrm>
            <a:prstGeom prst="rect">
              <a:avLst/>
            </a:prstGeom>
          </p:spPr>
        </p:pic>
        <p:pic>
          <p:nvPicPr>
            <p:cNvPr id="12" name="Picture 11" descr="server-48x4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05715" y="3334634"/>
              <a:ext cx="609600" cy="609600"/>
            </a:xfrm>
            <a:prstGeom prst="rect">
              <a:avLst/>
            </a:prstGeom>
          </p:spPr>
        </p:pic>
        <p:sp>
          <p:nvSpPr>
            <p:cNvPr id="13" name="TextBox 12"/>
            <p:cNvSpPr txBox="1"/>
            <p:nvPr/>
          </p:nvSpPr>
          <p:spPr>
            <a:xfrm rot="373032">
              <a:off x="3253413" y="3819317"/>
              <a:ext cx="1663789" cy="400110"/>
            </a:xfrm>
            <a:prstGeom prst="rect">
              <a:avLst/>
            </a:prstGeom>
            <a:noFill/>
          </p:spPr>
          <p:txBody>
            <a:bodyPr wrap="none" rtlCol="0">
              <a:spAutoFit/>
            </a:bodyPr>
            <a:lstStyle/>
            <a:p>
              <a:r>
                <a:rPr lang="en-US" b="0" i="1" dirty="0" smtClean="0">
                  <a:latin typeface="Arial"/>
                  <a:cs typeface="Arial"/>
                </a:rPr>
                <a:t>Time of day</a:t>
              </a:r>
              <a:r>
                <a:rPr lang="en-US" b="0" i="1" dirty="0">
                  <a:latin typeface="Arial"/>
                  <a:cs typeface="Arial"/>
                </a:rPr>
                <a:t>?</a:t>
              </a:r>
            </a:p>
          </p:txBody>
        </p:sp>
        <p:cxnSp>
          <p:nvCxnSpPr>
            <p:cNvPr id="14" name="Straight Connector 13"/>
            <p:cNvCxnSpPr>
              <a:stCxn id="14" idx="2"/>
            </p:cNvCxnSpPr>
            <p:nvPr/>
          </p:nvCxnSpPr>
          <p:spPr>
            <a:xfrm>
              <a:off x="2960100" y="3944234"/>
              <a:ext cx="778" cy="1510711"/>
            </a:xfrm>
            <a:prstGeom prst="line">
              <a:avLst/>
            </a:prstGeom>
            <a:ln>
              <a:prstDash val="solid"/>
            </a:ln>
            <a:effectLst/>
          </p:spPr>
          <p:style>
            <a:lnRef idx="3">
              <a:schemeClr val="dk1"/>
            </a:lnRef>
            <a:fillRef idx="0">
              <a:schemeClr val="dk1"/>
            </a:fillRef>
            <a:effectRef idx="2">
              <a:schemeClr val="dk1"/>
            </a:effectRef>
            <a:fontRef idx="minor">
              <a:schemeClr val="tx1"/>
            </a:fontRef>
          </p:style>
        </p:cxnSp>
        <p:cxnSp>
          <p:nvCxnSpPr>
            <p:cNvPr id="15" name="Straight Connector 14"/>
            <p:cNvCxnSpPr>
              <a:stCxn id="15" idx="2"/>
            </p:cNvCxnSpPr>
            <p:nvPr/>
          </p:nvCxnSpPr>
          <p:spPr>
            <a:xfrm>
              <a:off x="5210515" y="3944234"/>
              <a:ext cx="0" cy="1481512"/>
            </a:xfrm>
            <a:prstGeom prst="line">
              <a:avLst/>
            </a:prstGeom>
            <a:ln>
              <a:prstDash val="solid"/>
            </a:ln>
            <a:effectLst/>
          </p:spPr>
          <p:style>
            <a:lnRef idx="3">
              <a:schemeClr val="dk1"/>
            </a:lnRef>
            <a:fillRef idx="0">
              <a:schemeClr val="dk1"/>
            </a:fillRef>
            <a:effectRef idx="2">
              <a:schemeClr val="dk1"/>
            </a:effectRef>
            <a:fontRef idx="minor">
              <a:schemeClr val="tx1"/>
            </a:fontRef>
          </p:style>
        </p:cxnSp>
        <p:sp>
          <p:nvSpPr>
            <p:cNvPr id="16" name="TextBox 15"/>
            <p:cNvSpPr txBox="1"/>
            <p:nvPr/>
          </p:nvSpPr>
          <p:spPr>
            <a:xfrm>
              <a:off x="5315793" y="5025636"/>
              <a:ext cx="976742" cy="400110"/>
            </a:xfrm>
            <a:prstGeom prst="rect">
              <a:avLst/>
            </a:prstGeom>
            <a:noFill/>
          </p:spPr>
          <p:txBody>
            <a:bodyPr wrap="none" rtlCol="0">
              <a:spAutoFit/>
            </a:bodyPr>
            <a:lstStyle/>
            <a:p>
              <a:r>
                <a:rPr lang="en-US" dirty="0" smtClean="0">
                  <a:latin typeface="Arial" charset="0"/>
                  <a:ea typeface="Arial" charset="0"/>
                  <a:cs typeface="Arial" charset="0"/>
                </a:rPr>
                <a:t>Time ↓</a:t>
              </a:r>
            </a:p>
          </p:txBody>
        </p:sp>
        <p:cxnSp>
          <p:nvCxnSpPr>
            <p:cNvPr id="21" name="Curved Connector 8"/>
            <p:cNvCxnSpPr/>
            <p:nvPr/>
          </p:nvCxnSpPr>
          <p:spPr>
            <a:xfrm flipH="1" flipV="1">
              <a:off x="2960101" y="4126322"/>
              <a:ext cx="2250414" cy="252159"/>
            </a:xfrm>
            <a:prstGeom prst="straightConnector1">
              <a:avLst/>
            </a:prstGeom>
            <a:ln>
              <a:prstDash val="solid"/>
              <a:headEnd type="arrow"/>
              <a:tailEnd type="none"/>
            </a:ln>
            <a:effectLst/>
          </p:spPr>
          <p:style>
            <a:lnRef idx="3">
              <a:schemeClr val="dk1"/>
            </a:lnRef>
            <a:fillRef idx="0">
              <a:schemeClr val="dk1"/>
            </a:fillRef>
            <a:effectRef idx="2">
              <a:schemeClr val="dk1"/>
            </a:effectRef>
            <a:fontRef idx="minor">
              <a:schemeClr val="tx1"/>
            </a:fontRef>
          </p:style>
        </p:cxnSp>
        <p:cxnSp>
          <p:nvCxnSpPr>
            <p:cNvPr id="22" name="Curved Connector 8"/>
            <p:cNvCxnSpPr/>
            <p:nvPr/>
          </p:nvCxnSpPr>
          <p:spPr>
            <a:xfrm flipV="1">
              <a:off x="2960099" y="4636510"/>
              <a:ext cx="2250416" cy="351571"/>
            </a:xfrm>
            <a:prstGeom prst="straightConnector1">
              <a:avLst/>
            </a:prstGeom>
            <a:ln>
              <a:prstDash val="solid"/>
              <a:headEnd type="arrow"/>
              <a:tailEnd type="none"/>
            </a:ln>
            <a:effectLst/>
          </p:spPr>
          <p:style>
            <a:lnRef idx="3">
              <a:schemeClr val="dk1"/>
            </a:lnRef>
            <a:fillRef idx="0">
              <a:schemeClr val="dk1"/>
            </a:fillRef>
            <a:effectRef idx="2">
              <a:schemeClr val="dk1"/>
            </a:effectRef>
            <a:fontRef idx="minor">
              <a:schemeClr val="tx1"/>
            </a:fontRef>
          </p:style>
        </p:cxnSp>
        <p:sp>
          <p:nvSpPr>
            <p:cNvPr id="24" name="TextBox 23"/>
            <p:cNvSpPr txBox="1"/>
            <p:nvPr/>
          </p:nvSpPr>
          <p:spPr>
            <a:xfrm rot="21147479">
              <a:off x="3457080" y="4397260"/>
              <a:ext cx="1138453" cy="400110"/>
            </a:xfrm>
            <a:prstGeom prst="rect">
              <a:avLst/>
            </a:prstGeom>
            <a:noFill/>
          </p:spPr>
          <p:txBody>
            <a:bodyPr wrap="none" rtlCol="0">
              <a:spAutoFit/>
            </a:bodyPr>
            <a:lstStyle/>
            <a:p>
              <a:r>
                <a:rPr lang="en-US" b="0" i="1" dirty="0" smtClean="0">
                  <a:latin typeface="Arial"/>
                  <a:cs typeface="Arial"/>
                </a:rPr>
                <a:t>2:50 PM</a:t>
              </a:r>
              <a:endParaRPr lang="en-US" b="0" i="1" dirty="0">
                <a:latin typeface="Arial"/>
                <a:cs typeface="Arial"/>
              </a:endParaRPr>
            </a:p>
          </p:txBody>
        </p:sp>
      </p:grpSp>
    </p:spTree>
    <p:extLst>
      <p:ext uri="{BB962C8B-B14F-4D97-AF65-F5344CB8AC3E}">
        <p14:creationId xmlns:p14="http://schemas.microsoft.com/office/powerpoint/2010/main" val="7593978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9" end="9"/>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10" end="1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par>
                                <p:cTn id="13" presetID="3" presetClass="emph" presetSubtype="2" fill="hold" nodeType="withEffect">
                                  <p:stCondLst>
                                    <p:cond delay="0"/>
                                  </p:stCondLst>
                                  <p:childTnLst>
                                    <p:animClr clrSpc="rgb" dir="cw">
                                      <p:cBhvr override="childStyle">
                                        <p:cTn id="14" dur="500" fill="hold"/>
                                        <p:tgtEl>
                                          <p:spTgt spid="2">
                                            <p:txEl>
                                              <p:pRg st="0" end="0"/>
                                            </p:txEl>
                                          </p:spTgt>
                                        </p:tgtEl>
                                        <p:attrNameLst>
                                          <p:attrName>style.color</p:attrName>
                                        </p:attrNameLst>
                                      </p:cBhvr>
                                      <p:to>
                                        <a:srgbClr val="797979"/>
                                      </p:to>
                                    </p:animClr>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399" y="1447800"/>
            <a:ext cx="5447337" cy="5029200"/>
          </a:xfrm>
        </p:spPr>
        <p:txBody>
          <a:bodyPr>
            <a:normAutofit/>
          </a:bodyPr>
          <a:lstStyle/>
          <a:p>
            <a:pPr marL="514350" indent="-514350">
              <a:buFont typeface="+mj-lt"/>
              <a:buAutoNum type="arabicPeriod"/>
            </a:pPr>
            <a:r>
              <a:rPr lang="en-US" dirty="0" smtClean="0"/>
              <a:t>Client sends a </a:t>
            </a:r>
            <a:r>
              <a:rPr lang="en-US" b="1" i="1" dirty="0" smtClean="0">
                <a:solidFill>
                  <a:schemeClr val="accent6">
                    <a:lumMod val="75000"/>
                  </a:schemeClr>
                </a:solidFill>
              </a:rPr>
              <a:t>request</a:t>
            </a:r>
            <a:r>
              <a:rPr lang="en-US" dirty="0" smtClean="0">
                <a:solidFill>
                  <a:schemeClr val="accent6">
                    <a:lumMod val="75000"/>
                  </a:schemeClr>
                </a:solidFill>
              </a:rPr>
              <a:t> </a:t>
            </a:r>
            <a:r>
              <a:rPr lang="en-US" dirty="0" smtClean="0"/>
              <a:t>packet, timestamped with its local clock </a:t>
            </a:r>
            <a:r>
              <a:rPr lang="en-US" i="1" dirty="0" smtClean="0"/>
              <a:t>T</a:t>
            </a:r>
            <a:r>
              <a:rPr lang="en-US" baseline="-25000" dirty="0" smtClean="0"/>
              <a:t>1</a:t>
            </a:r>
          </a:p>
          <a:p>
            <a:pPr marL="514350" indent="-514350">
              <a:buFont typeface="+mj-lt"/>
              <a:buAutoNum type="arabicPeriod"/>
            </a:pPr>
            <a:endParaRPr lang="en-US" dirty="0" smtClean="0"/>
          </a:p>
          <a:p>
            <a:pPr marL="514350" indent="-514350">
              <a:buFont typeface="+mj-lt"/>
              <a:buAutoNum type="arabicPeriod"/>
            </a:pPr>
            <a:r>
              <a:rPr lang="en-US" dirty="0" smtClean="0"/>
              <a:t>Server timestamps its receipt of the request </a:t>
            </a:r>
            <a:r>
              <a:rPr lang="en-US" i="1" dirty="0" smtClean="0"/>
              <a:t>T</a:t>
            </a:r>
            <a:r>
              <a:rPr lang="en-US" baseline="-25000" dirty="0" smtClean="0"/>
              <a:t>2</a:t>
            </a:r>
            <a:r>
              <a:rPr lang="en-US" dirty="0" smtClean="0"/>
              <a:t> with its local clock</a:t>
            </a:r>
          </a:p>
          <a:p>
            <a:pPr marL="514350" indent="-514350">
              <a:buFont typeface="+mj-lt"/>
              <a:buAutoNum type="arabicPeriod"/>
            </a:pPr>
            <a:endParaRPr lang="en-US" dirty="0" smtClean="0"/>
          </a:p>
          <a:p>
            <a:pPr marL="514350" indent="-514350">
              <a:buFont typeface="+mj-lt"/>
              <a:buAutoNum type="arabicPeriod"/>
            </a:pPr>
            <a:r>
              <a:rPr lang="en-US" dirty="0" smtClean="0"/>
              <a:t>Server sends a </a:t>
            </a:r>
            <a:r>
              <a:rPr lang="en-US" b="1" i="1" dirty="0" smtClean="0">
                <a:solidFill>
                  <a:schemeClr val="accent6">
                    <a:lumMod val="75000"/>
                  </a:schemeClr>
                </a:solidFill>
              </a:rPr>
              <a:t>response</a:t>
            </a:r>
            <a:r>
              <a:rPr lang="en-US" dirty="0" smtClean="0">
                <a:solidFill>
                  <a:schemeClr val="accent6">
                    <a:lumMod val="75000"/>
                  </a:schemeClr>
                </a:solidFill>
              </a:rPr>
              <a:t> </a:t>
            </a:r>
            <a:r>
              <a:rPr lang="en-US" dirty="0" smtClean="0"/>
              <a:t>packet with its local clock </a:t>
            </a:r>
            <a:r>
              <a:rPr lang="en-US" i="1" dirty="0" smtClean="0"/>
              <a:t>T</a:t>
            </a:r>
            <a:r>
              <a:rPr lang="en-US" baseline="-25000" dirty="0" smtClean="0"/>
              <a:t>3</a:t>
            </a:r>
            <a:r>
              <a:rPr lang="en-US" dirty="0" smtClean="0"/>
              <a:t> and </a:t>
            </a:r>
            <a:r>
              <a:rPr lang="en-US" i="1" dirty="0" smtClean="0"/>
              <a:t>T</a:t>
            </a:r>
            <a:r>
              <a:rPr lang="en-US" baseline="-25000" dirty="0" smtClean="0"/>
              <a:t>2</a:t>
            </a:r>
          </a:p>
          <a:p>
            <a:pPr marL="514350" indent="-514350">
              <a:buFont typeface="+mj-lt"/>
              <a:buAutoNum type="arabicPeriod"/>
            </a:pPr>
            <a:endParaRPr lang="en-US" dirty="0" smtClean="0"/>
          </a:p>
          <a:p>
            <a:pPr marL="514350" indent="-514350">
              <a:buFont typeface="+mj-lt"/>
              <a:buAutoNum type="arabicPeriod"/>
            </a:pPr>
            <a:r>
              <a:rPr lang="en-US" dirty="0" smtClean="0"/>
              <a:t>Client locally timestamps its receipt of the server’s response </a:t>
            </a:r>
            <a:r>
              <a:rPr lang="en-US" i="1" dirty="0" smtClean="0"/>
              <a:t>T</a:t>
            </a:r>
            <a:r>
              <a:rPr lang="en-US" baseline="-25000" dirty="0" smtClean="0"/>
              <a:t>4</a:t>
            </a:r>
            <a:endParaRPr lang="en-US" baseline="-25000" dirty="0"/>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8</a:t>
            </a:fld>
            <a:endParaRPr lang="en-US"/>
          </a:p>
        </p:txBody>
      </p:sp>
      <p:sp>
        <p:nvSpPr>
          <p:cNvPr id="4" name="Title 3"/>
          <p:cNvSpPr>
            <a:spLocks noGrp="1"/>
          </p:cNvSpPr>
          <p:nvPr>
            <p:ph type="title"/>
          </p:nvPr>
        </p:nvSpPr>
        <p:spPr/>
        <p:txBody>
          <a:bodyPr/>
          <a:lstStyle/>
          <a:p>
            <a:r>
              <a:rPr lang="en-US" smtClean="0"/>
              <a:t>Cristian’s algorithm: Outline</a:t>
            </a:r>
            <a:endParaRPr lang="en-US" dirty="0"/>
          </a:p>
        </p:txBody>
      </p:sp>
      <p:sp>
        <p:nvSpPr>
          <p:cNvPr id="6" name="Rectangle 5"/>
          <p:cNvSpPr>
            <a:spLocks/>
          </p:cNvSpPr>
          <p:nvPr/>
        </p:nvSpPr>
        <p:spPr bwMode="auto">
          <a:xfrm>
            <a:off x="5863439" y="1447800"/>
            <a:ext cx="711733" cy="307777"/>
          </a:xfrm>
          <a:prstGeom prst="rect">
            <a:avLst/>
          </a:prstGeom>
          <a:noFill/>
          <a:ln w="12700" cap="flat">
            <a:noFill/>
            <a:miter lim="800000"/>
            <a:headEnd type="none" w="med" len="med"/>
            <a:tailEnd type="none" w="med" len="med"/>
          </a:ln>
        </p:spPr>
        <p:txBody>
          <a:bodyPr wrap="none" lIns="0" tIns="0" rIns="0" bIns="0" anchor="ctr">
            <a:prstTxWarp prst="textNoShape">
              <a:avLst/>
            </a:prstTxWarp>
            <a:spAutoFit/>
          </a:bodyPr>
          <a:lstStyle/>
          <a:p>
            <a:r>
              <a:rPr lang="en-US" smtClean="0">
                <a:latin typeface="Arial"/>
                <a:ea typeface="Gill Sans" pitchFamily="-84" charset="0"/>
                <a:cs typeface="Arial"/>
              </a:rPr>
              <a:t>Client</a:t>
            </a:r>
            <a:endParaRPr lang="en-US" dirty="0">
              <a:latin typeface="Arial"/>
              <a:ea typeface="Gill Sans" pitchFamily="-84" charset="0"/>
              <a:cs typeface="Arial"/>
            </a:endParaRPr>
          </a:p>
        </p:txBody>
      </p:sp>
      <p:sp>
        <p:nvSpPr>
          <p:cNvPr id="7" name="Rectangle 6"/>
          <p:cNvSpPr>
            <a:spLocks/>
          </p:cNvSpPr>
          <p:nvPr/>
        </p:nvSpPr>
        <p:spPr bwMode="auto">
          <a:xfrm>
            <a:off x="8024043" y="1460278"/>
            <a:ext cx="891357" cy="276999"/>
          </a:xfrm>
          <a:prstGeom prst="rect">
            <a:avLst/>
          </a:prstGeom>
          <a:noFill/>
          <a:ln w="12700" cap="flat">
            <a:noFill/>
            <a:miter lim="800000"/>
            <a:headEnd type="none" w="med" len="med"/>
            <a:tailEnd type="none" w="med" len="med"/>
          </a:ln>
        </p:spPr>
        <p:txBody>
          <a:bodyPr wrap="square" lIns="0" tIns="0" rIns="0" bIns="0" anchor="ctr">
            <a:prstTxWarp prst="textNoShape">
              <a:avLst/>
            </a:prstTxWarp>
            <a:spAutoFit/>
          </a:bodyPr>
          <a:lstStyle/>
          <a:p>
            <a:r>
              <a:rPr lang="en-US" sz="1800" smtClean="0">
                <a:latin typeface="Arial"/>
                <a:ea typeface="Gill Sans" pitchFamily="-84" charset="0"/>
                <a:cs typeface="Arial"/>
              </a:rPr>
              <a:t>Server</a:t>
            </a:r>
            <a:endParaRPr lang="en-US" sz="1800" dirty="0">
              <a:latin typeface="Arial"/>
              <a:ea typeface="Gill Sans" pitchFamily="-84" charset="0"/>
              <a:cs typeface="Arial"/>
            </a:endParaRPr>
          </a:p>
        </p:txBody>
      </p:sp>
      <p:pic>
        <p:nvPicPr>
          <p:cNvPr id="8" name="Picture 7" descr="Mac-Book-Black-On-48x4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4507" y="1783777"/>
            <a:ext cx="609600" cy="609600"/>
          </a:xfrm>
          <a:prstGeom prst="rect">
            <a:avLst/>
          </a:prstGeom>
        </p:spPr>
      </p:pic>
      <p:pic>
        <p:nvPicPr>
          <p:cNvPr id="9" name="Picture 8" descr="server-48x4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4922" y="1783777"/>
            <a:ext cx="609600" cy="609600"/>
          </a:xfrm>
          <a:prstGeom prst="rect">
            <a:avLst/>
          </a:prstGeom>
        </p:spPr>
      </p:pic>
      <p:cxnSp>
        <p:nvCxnSpPr>
          <p:cNvPr id="11" name="Straight Connector 10"/>
          <p:cNvCxnSpPr/>
          <p:nvPr/>
        </p:nvCxnSpPr>
        <p:spPr>
          <a:xfrm flipH="1">
            <a:off x="6219305" y="2393377"/>
            <a:ext cx="2" cy="3235794"/>
          </a:xfrm>
          <a:prstGeom prst="line">
            <a:avLst/>
          </a:prstGeom>
          <a:ln>
            <a:prstDash val="soli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flipH="1">
            <a:off x="8469721" y="2393377"/>
            <a:ext cx="2" cy="3235794"/>
          </a:xfrm>
          <a:prstGeom prst="line">
            <a:avLst/>
          </a:prstGeom>
          <a:ln>
            <a:prstDash val="solid"/>
          </a:ln>
          <a:effectLst/>
        </p:spPr>
        <p:style>
          <a:lnRef idx="3">
            <a:schemeClr val="dk1"/>
          </a:lnRef>
          <a:fillRef idx="0">
            <a:schemeClr val="dk1"/>
          </a:fillRef>
          <a:effectRef idx="2">
            <a:schemeClr val="dk1"/>
          </a:effectRef>
          <a:fontRef idx="minor">
            <a:schemeClr val="tx1"/>
          </a:fontRef>
        </p:style>
      </p:cxnSp>
      <p:sp>
        <p:nvSpPr>
          <p:cNvPr id="13" name="TextBox 12"/>
          <p:cNvSpPr txBox="1"/>
          <p:nvPr/>
        </p:nvSpPr>
        <p:spPr>
          <a:xfrm>
            <a:off x="7981350" y="5783611"/>
            <a:ext cx="976742" cy="400110"/>
          </a:xfrm>
          <a:prstGeom prst="rect">
            <a:avLst/>
          </a:prstGeom>
          <a:noFill/>
        </p:spPr>
        <p:txBody>
          <a:bodyPr wrap="none" rtlCol="0">
            <a:spAutoFit/>
          </a:bodyPr>
          <a:lstStyle/>
          <a:p>
            <a:r>
              <a:rPr lang="en-US" dirty="0" smtClean="0">
                <a:latin typeface="Arial" charset="0"/>
                <a:ea typeface="Arial" charset="0"/>
                <a:cs typeface="Arial" charset="0"/>
              </a:rPr>
              <a:t>Time ↓</a:t>
            </a:r>
          </a:p>
        </p:txBody>
      </p:sp>
      <p:cxnSp>
        <p:nvCxnSpPr>
          <p:cNvPr id="14" name="Curved Connector 8"/>
          <p:cNvCxnSpPr/>
          <p:nvPr/>
        </p:nvCxnSpPr>
        <p:spPr>
          <a:xfrm flipH="1" flipV="1">
            <a:off x="6219308" y="2876960"/>
            <a:ext cx="2250230" cy="537751"/>
          </a:xfrm>
          <a:prstGeom prst="straightConnector1">
            <a:avLst/>
          </a:prstGeom>
          <a:ln>
            <a:prstDash val="solid"/>
            <a:headEnd type="arrow"/>
            <a:tailEnd type="none"/>
          </a:ln>
          <a:effectLst/>
        </p:spPr>
        <p:style>
          <a:lnRef idx="3">
            <a:schemeClr val="dk1"/>
          </a:lnRef>
          <a:fillRef idx="0">
            <a:schemeClr val="dk1"/>
          </a:fillRef>
          <a:effectRef idx="2">
            <a:schemeClr val="dk1"/>
          </a:effectRef>
          <a:fontRef idx="minor">
            <a:schemeClr val="tx1"/>
          </a:fontRef>
        </p:style>
      </p:cxnSp>
      <p:cxnSp>
        <p:nvCxnSpPr>
          <p:cNvPr id="15" name="Curved Connector 8"/>
          <p:cNvCxnSpPr/>
          <p:nvPr/>
        </p:nvCxnSpPr>
        <p:spPr>
          <a:xfrm flipV="1">
            <a:off x="6219124" y="4226419"/>
            <a:ext cx="2250414" cy="535859"/>
          </a:xfrm>
          <a:prstGeom prst="straightConnector1">
            <a:avLst/>
          </a:prstGeom>
          <a:ln>
            <a:prstDash val="solid"/>
            <a:headEnd type="arrow"/>
            <a:tailEnd type="none"/>
          </a:ln>
          <a:effectLst/>
        </p:spPr>
        <p:style>
          <a:lnRef idx="3">
            <a:schemeClr val="dk1"/>
          </a:lnRef>
          <a:fillRef idx="0">
            <a:schemeClr val="dk1"/>
          </a:fillRef>
          <a:effectRef idx="2">
            <a:schemeClr val="dk1"/>
          </a:effectRef>
          <a:fontRef idx="minor">
            <a:schemeClr val="tx1"/>
          </a:fontRef>
        </p:style>
      </p:cxnSp>
      <p:sp>
        <p:nvSpPr>
          <p:cNvPr id="20" name="TextBox 19"/>
          <p:cNvSpPr txBox="1"/>
          <p:nvPr/>
        </p:nvSpPr>
        <p:spPr>
          <a:xfrm>
            <a:off x="5782786" y="2657968"/>
            <a:ext cx="436338" cy="400110"/>
          </a:xfrm>
          <a:prstGeom prst="rect">
            <a:avLst/>
          </a:prstGeom>
          <a:noFill/>
        </p:spPr>
        <p:txBody>
          <a:bodyPr wrap="none" rtlCol="0">
            <a:spAutoFit/>
          </a:bodyPr>
          <a:lstStyle/>
          <a:p>
            <a:r>
              <a:rPr lang="en-US" b="0" i="1" dirty="0" smtClean="0">
                <a:latin typeface="Arial" charset="0"/>
                <a:ea typeface="Arial" charset="0"/>
                <a:cs typeface="Arial" charset="0"/>
              </a:rPr>
              <a:t>T</a:t>
            </a:r>
            <a:r>
              <a:rPr lang="en-US" b="0" baseline="-25000" dirty="0" smtClean="0">
                <a:latin typeface="Arial" charset="0"/>
                <a:ea typeface="Arial" charset="0"/>
                <a:cs typeface="Arial" charset="0"/>
              </a:rPr>
              <a:t>1</a:t>
            </a:r>
          </a:p>
        </p:txBody>
      </p:sp>
      <p:sp>
        <p:nvSpPr>
          <p:cNvPr id="21" name="TextBox 20"/>
          <p:cNvSpPr txBox="1"/>
          <p:nvPr/>
        </p:nvSpPr>
        <p:spPr>
          <a:xfrm>
            <a:off x="8469538" y="3205085"/>
            <a:ext cx="436338" cy="400110"/>
          </a:xfrm>
          <a:prstGeom prst="rect">
            <a:avLst/>
          </a:prstGeom>
          <a:noFill/>
        </p:spPr>
        <p:txBody>
          <a:bodyPr wrap="none" rtlCol="0">
            <a:spAutoFit/>
          </a:bodyPr>
          <a:lstStyle/>
          <a:p>
            <a:r>
              <a:rPr lang="en-US" b="0" i="1" dirty="0" smtClean="0">
                <a:latin typeface="Arial" charset="0"/>
                <a:ea typeface="Arial" charset="0"/>
                <a:cs typeface="Arial" charset="0"/>
              </a:rPr>
              <a:t>T</a:t>
            </a:r>
            <a:r>
              <a:rPr lang="en-US" b="0" baseline="-25000" dirty="0">
                <a:latin typeface="Arial" charset="0"/>
                <a:ea typeface="Arial" charset="0"/>
                <a:cs typeface="Arial" charset="0"/>
              </a:rPr>
              <a:t>2</a:t>
            </a:r>
            <a:endParaRPr lang="en-US" b="0" baseline="-25000" dirty="0" smtClean="0">
              <a:latin typeface="Arial" charset="0"/>
              <a:ea typeface="Arial" charset="0"/>
              <a:cs typeface="Arial" charset="0"/>
            </a:endParaRPr>
          </a:p>
        </p:txBody>
      </p:sp>
      <p:sp>
        <p:nvSpPr>
          <p:cNvPr id="25" name="TextBox 24"/>
          <p:cNvSpPr txBox="1"/>
          <p:nvPr/>
        </p:nvSpPr>
        <p:spPr>
          <a:xfrm>
            <a:off x="5782786" y="4536094"/>
            <a:ext cx="436338" cy="400110"/>
          </a:xfrm>
          <a:prstGeom prst="rect">
            <a:avLst/>
          </a:prstGeom>
          <a:noFill/>
        </p:spPr>
        <p:txBody>
          <a:bodyPr wrap="none" rtlCol="0">
            <a:spAutoFit/>
          </a:bodyPr>
          <a:lstStyle/>
          <a:p>
            <a:r>
              <a:rPr lang="en-US" b="0" i="1" dirty="0" smtClean="0">
                <a:latin typeface="Arial" charset="0"/>
                <a:ea typeface="Arial" charset="0"/>
                <a:cs typeface="Arial" charset="0"/>
              </a:rPr>
              <a:t>T</a:t>
            </a:r>
            <a:r>
              <a:rPr lang="en-US" b="0" baseline="-25000" dirty="0" smtClean="0">
                <a:latin typeface="Arial" charset="0"/>
                <a:ea typeface="Arial" charset="0"/>
                <a:cs typeface="Arial" charset="0"/>
              </a:rPr>
              <a:t>4</a:t>
            </a:r>
          </a:p>
        </p:txBody>
      </p:sp>
      <p:sp>
        <p:nvSpPr>
          <p:cNvPr id="26" name="Rectangle 25"/>
          <p:cNvSpPr/>
          <p:nvPr/>
        </p:nvSpPr>
        <p:spPr>
          <a:xfrm rot="805666">
            <a:off x="7563794" y="2820253"/>
            <a:ext cx="471462" cy="352153"/>
          </a:xfrm>
          <a:prstGeom prst="rect">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800" b="0" i="1" dirty="0" smtClean="0">
                <a:solidFill>
                  <a:schemeClr val="tx1"/>
                </a:solidFill>
                <a:latin typeface="+mn-lt"/>
              </a:rPr>
              <a:t>T</a:t>
            </a:r>
            <a:r>
              <a:rPr lang="en-US" sz="1800" b="0" baseline="-25000" dirty="0" smtClean="0">
                <a:solidFill>
                  <a:schemeClr val="tx1"/>
                </a:solidFill>
                <a:latin typeface="+mn-lt"/>
              </a:rPr>
              <a:t>1</a:t>
            </a:r>
            <a:endParaRPr lang="en-US" sz="1800" b="0" baseline="-25000" dirty="0">
              <a:solidFill>
                <a:schemeClr val="tx1"/>
              </a:solidFill>
              <a:latin typeface="+mn-lt"/>
            </a:endParaRPr>
          </a:p>
        </p:txBody>
      </p:sp>
      <p:sp>
        <p:nvSpPr>
          <p:cNvPr id="28" name="TextBox 27"/>
          <p:cNvSpPr txBox="1"/>
          <p:nvPr/>
        </p:nvSpPr>
        <p:spPr>
          <a:xfrm rot="858043">
            <a:off x="6508489" y="2614564"/>
            <a:ext cx="1095172" cy="369332"/>
          </a:xfrm>
          <a:prstGeom prst="rect">
            <a:avLst/>
          </a:prstGeom>
          <a:noFill/>
        </p:spPr>
        <p:txBody>
          <a:bodyPr wrap="none" rtlCol="0">
            <a:spAutoFit/>
          </a:bodyPr>
          <a:lstStyle/>
          <a:p>
            <a:r>
              <a:rPr lang="en-US" sz="1800">
                <a:latin typeface="Arial" charset="0"/>
                <a:ea typeface="Arial" charset="0"/>
                <a:cs typeface="Arial" charset="0"/>
              </a:rPr>
              <a:t>r</a:t>
            </a:r>
            <a:r>
              <a:rPr lang="en-US" sz="1800" smtClean="0">
                <a:latin typeface="Arial" charset="0"/>
                <a:ea typeface="Arial" charset="0"/>
                <a:cs typeface="Arial" charset="0"/>
              </a:rPr>
              <a:t>equest:</a:t>
            </a:r>
          </a:p>
        </p:txBody>
      </p:sp>
      <p:grpSp>
        <p:nvGrpSpPr>
          <p:cNvPr id="30" name="Group 29"/>
          <p:cNvGrpSpPr/>
          <p:nvPr/>
        </p:nvGrpSpPr>
        <p:grpSpPr>
          <a:xfrm>
            <a:off x="6319914" y="4022476"/>
            <a:ext cx="2585962" cy="1045932"/>
            <a:chOff x="6277222" y="4197758"/>
            <a:chExt cx="2585962" cy="1045932"/>
          </a:xfrm>
        </p:grpSpPr>
        <p:sp>
          <p:nvSpPr>
            <p:cNvPr id="24" name="TextBox 23"/>
            <p:cNvSpPr txBox="1"/>
            <p:nvPr/>
          </p:nvSpPr>
          <p:spPr>
            <a:xfrm>
              <a:off x="8426846" y="4197758"/>
              <a:ext cx="436338" cy="400110"/>
            </a:xfrm>
            <a:prstGeom prst="rect">
              <a:avLst/>
            </a:prstGeom>
            <a:noFill/>
          </p:spPr>
          <p:txBody>
            <a:bodyPr wrap="none" rtlCol="0">
              <a:spAutoFit/>
            </a:bodyPr>
            <a:lstStyle/>
            <a:p>
              <a:r>
                <a:rPr lang="en-US" b="0" i="1" dirty="0" smtClean="0">
                  <a:latin typeface="Arial" charset="0"/>
                  <a:ea typeface="Arial" charset="0"/>
                  <a:cs typeface="Arial" charset="0"/>
                </a:rPr>
                <a:t>T</a:t>
              </a:r>
              <a:r>
                <a:rPr lang="en-US" b="0" baseline="-25000" dirty="0" smtClean="0">
                  <a:latin typeface="Arial" charset="0"/>
                  <a:ea typeface="Arial" charset="0"/>
                  <a:cs typeface="Arial" charset="0"/>
                </a:rPr>
                <a:t>3</a:t>
              </a:r>
            </a:p>
          </p:txBody>
        </p:sp>
        <p:sp>
          <p:nvSpPr>
            <p:cNvPr id="27" name="Rectangle 26"/>
            <p:cNvSpPr/>
            <p:nvPr/>
          </p:nvSpPr>
          <p:spPr>
            <a:xfrm rot="20798430">
              <a:off x="7533954" y="4653908"/>
              <a:ext cx="736891" cy="352153"/>
            </a:xfrm>
            <a:prstGeom prst="rect">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800" b="0" i="1" smtClean="0">
                  <a:solidFill>
                    <a:schemeClr val="tx1"/>
                  </a:solidFill>
                  <a:latin typeface="+mn-lt"/>
                </a:rPr>
                <a:t>T</a:t>
              </a:r>
              <a:r>
                <a:rPr lang="en-US" sz="1800" b="0" baseline="-25000" smtClean="0">
                  <a:solidFill>
                    <a:schemeClr val="tx1"/>
                  </a:solidFill>
                </a:rPr>
                <a:t>2</a:t>
              </a:r>
              <a:r>
                <a:rPr lang="en-US" sz="1800" b="0" smtClean="0">
                  <a:solidFill>
                    <a:schemeClr val="tx1"/>
                  </a:solidFill>
                </a:rPr>
                <a:t>,</a:t>
              </a:r>
              <a:r>
                <a:rPr lang="en-US" sz="1800" b="0" i="1" smtClean="0">
                  <a:solidFill>
                    <a:schemeClr val="tx1"/>
                  </a:solidFill>
                </a:rPr>
                <a:t>T</a:t>
              </a:r>
              <a:r>
                <a:rPr lang="en-US" sz="1800" b="0" baseline="-25000" smtClean="0">
                  <a:solidFill>
                    <a:schemeClr val="tx1"/>
                  </a:solidFill>
                </a:rPr>
                <a:t>3</a:t>
              </a:r>
              <a:endParaRPr lang="en-US" sz="1800" b="0" baseline="-25000" dirty="0">
                <a:solidFill>
                  <a:schemeClr val="tx1"/>
                </a:solidFill>
              </a:endParaRPr>
            </a:p>
          </p:txBody>
        </p:sp>
        <p:sp>
          <p:nvSpPr>
            <p:cNvPr id="29" name="TextBox 28"/>
            <p:cNvSpPr txBox="1"/>
            <p:nvPr/>
          </p:nvSpPr>
          <p:spPr>
            <a:xfrm rot="20836752">
              <a:off x="6277222" y="4874358"/>
              <a:ext cx="1287532" cy="369332"/>
            </a:xfrm>
            <a:prstGeom prst="rect">
              <a:avLst/>
            </a:prstGeom>
            <a:noFill/>
          </p:spPr>
          <p:txBody>
            <a:bodyPr wrap="none" rtlCol="0">
              <a:spAutoFit/>
            </a:bodyPr>
            <a:lstStyle/>
            <a:p>
              <a:r>
                <a:rPr lang="en-US" sz="1800">
                  <a:latin typeface="Arial" charset="0"/>
                  <a:ea typeface="Arial" charset="0"/>
                  <a:cs typeface="Arial" charset="0"/>
                </a:rPr>
                <a:t>r</a:t>
              </a:r>
              <a:r>
                <a:rPr lang="en-US" sz="1800" smtClean="0">
                  <a:latin typeface="Arial" charset="0"/>
                  <a:ea typeface="Arial" charset="0"/>
                  <a:cs typeface="Arial" charset="0"/>
                </a:rPr>
                <a:t>esponse:</a:t>
              </a:r>
            </a:p>
          </p:txBody>
        </p:sp>
      </p:grpSp>
      <p:sp>
        <p:nvSpPr>
          <p:cNvPr id="5" name="TextBox 4"/>
          <p:cNvSpPr txBox="1"/>
          <p:nvPr/>
        </p:nvSpPr>
        <p:spPr>
          <a:xfrm>
            <a:off x="344623" y="5780001"/>
            <a:ext cx="7600468" cy="830997"/>
          </a:xfrm>
          <a:prstGeom prst="rect">
            <a:avLst/>
          </a:prstGeom>
          <a:solidFill>
            <a:schemeClr val="accent3">
              <a:lumMod val="20000"/>
              <a:lumOff val="80000"/>
            </a:schemeClr>
          </a:solidFill>
          <a:ln w="28575">
            <a:solidFill>
              <a:schemeClr val="tx1"/>
            </a:solidFill>
            <a:prstDash val="sysDash"/>
          </a:ln>
        </p:spPr>
        <p:txBody>
          <a:bodyPr wrap="square" rtlCol="0">
            <a:spAutoFit/>
          </a:bodyPr>
          <a:lstStyle/>
          <a:p>
            <a:r>
              <a:rPr lang="en-US" sz="2400" b="0" i="1" smtClean="0">
                <a:latin typeface="Arial" charset="0"/>
                <a:ea typeface="Arial" charset="0"/>
                <a:cs typeface="Arial" charset="0"/>
              </a:rPr>
              <a:t>How </a:t>
            </a:r>
            <a:r>
              <a:rPr lang="en-US" sz="2400" b="0" i="1" dirty="0" smtClean="0">
                <a:latin typeface="Arial" charset="0"/>
                <a:ea typeface="Arial" charset="0"/>
                <a:cs typeface="Arial" charset="0"/>
              </a:rPr>
              <a:t>the client can use these timestamps to synchronize its local clock to the server’s </a:t>
            </a:r>
            <a:r>
              <a:rPr lang="en-US" sz="2400" b="0" i="1" smtClean="0">
                <a:latin typeface="Arial" charset="0"/>
                <a:ea typeface="Arial" charset="0"/>
                <a:cs typeface="Arial" charset="0"/>
              </a:rPr>
              <a:t>local clock?</a:t>
            </a:r>
            <a:endParaRPr lang="en-US" sz="2400" b="0" i="1" dirty="0" smtClean="0">
              <a:latin typeface="Arial" charset="0"/>
              <a:ea typeface="Arial" charset="0"/>
              <a:cs typeface="Arial" charset="0"/>
            </a:endParaRPr>
          </a:p>
        </p:txBody>
      </p:sp>
    </p:spTree>
    <p:extLst>
      <p:ext uri="{BB962C8B-B14F-4D97-AF65-F5344CB8AC3E}">
        <p14:creationId xmlns:p14="http://schemas.microsoft.com/office/powerpoint/2010/main" val="6573765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xEl>
                                              <p:pRg st="2" end="2"/>
                                            </p:txEl>
                                          </p:spTgt>
                                        </p:tgtEl>
                                        <p:attrNameLst>
                                          <p:attrName>style.visibility</p:attrName>
                                        </p:attrNameLst>
                                      </p:cBhvr>
                                      <p:to>
                                        <p:strVal val="visible"/>
                                      </p:to>
                                    </p:set>
                                  </p:childTnLst>
                                </p:cTn>
                              </p:par>
                              <p:par>
                                <p:cTn id="7" presetID="3" presetClass="emph" presetSubtype="2" fill="hold" nodeType="withEffect">
                                  <p:stCondLst>
                                    <p:cond delay="0"/>
                                  </p:stCondLst>
                                  <p:childTnLst>
                                    <p:animClr clrSpc="rgb" dir="cw">
                                      <p:cBhvr override="childStyle">
                                        <p:cTn id="8" dur="500" fill="hold"/>
                                        <p:tgtEl>
                                          <p:spTgt spid="2">
                                            <p:txEl>
                                              <p:pRg st="0" end="0"/>
                                            </p:txEl>
                                          </p:spTgt>
                                        </p:tgtEl>
                                        <p:attrNameLst>
                                          <p:attrName>style.color</p:attrName>
                                        </p:attrNameLst>
                                      </p:cBhvr>
                                      <p:to>
                                        <a:srgbClr val="797979"/>
                                      </p:to>
                                    </p:animClr>
                                  </p:childTnLst>
                                </p:cTn>
                              </p:par>
                              <p:par>
                                <p:cTn id="9" presetID="1" presetClass="entr" presetSubtype="0" fill="hold" grpId="0" nodeType="withEffect">
                                  <p:stCondLst>
                                    <p:cond delay="0"/>
                                  </p:stCondLst>
                                  <p:childTnLst>
                                    <p:set>
                                      <p:cBhvr>
                                        <p:cTn id="10" dur="1" fill="hold">
                                          <p:stCondLst>
                                            <p:cond delay="0"/>
                                          </p:stCondLst>
                                        </p:cTn>
                                        <p:tgtEl>
                                          <p:spTgt spid="2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
                                            <p:txEl>
                                              <p:pRg st="4" end="4"/>
                                            </p:txEl>
                                          </p:spTgt>
                                        </p:tgtEl>
                                        <p:attrNameLst>
                                          <p:attrName>style.visibility</p:attrName>
                                        </p:attrNameLst>
                                      </p:cBhvr>
                                      <p:to>
                                        <p:strVal val="visible"/>
                                      </p:to>
                                    </p:set>
                                  </p:childTnLst>
                                </p:cTn>
                              </p:par>
                              <p:par>
                                <p:cTn id="15" presetID="3" presetClass="emph" presetSubtype="2" fill="hold" nodeType="withEffect">
                                  <p:stCondLst>
                                    <p:cond delay="0"/>
                                  </p:stCondLst>
                                  <p:childTnLst>
                                    <p:animClr clrSpc="rgb" dir="cw">
                                      <p:cBhvr override="childStyle">
                                        <p:cTn id="16" dur="500" fill="hold"/>
                                        <p:tgtEl>
                                          <p:spTgt spid="2">
                                            <p:txEl>
                                              <p:pRg st="2" end="2"/>
                                            </p:txEl>
                                          </p:spTgt>
                                        </p:tgtEl>
                                        <p:attrNameLst>
                                          <p:attrName>style.color</p:attrName>
                                        </p:attrNameLst>
                                      </p:cBhvr>
                                      <p:to>
                                        <a:srgbClr val="797979"/>
                                      </p:to>
                                    </p:animClr>
                                  </p:childTnLst>
                                </p:cTn>
                              </p:par>
                              <p:par>
                                <p:cTn id="17" presetID="1" presetClass="entr" presetSubtype="0" fill="hold"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
                                            <p:txEl>
                                              <p:pRg st="6" end="6"/>
                                            </p:txEl>
                                          </p:spTgt>
                                        </p:tgtEl>
                                        <p:attrNameLst>
                                          <p:attrName>style.visibility</p:attrName>
                                        </p:attrNameLst>
                                      </p:cBhvr>
                                      <p:to>
                                        <p:strVal val="visible"/>
                                      </p:to>
                                    </p:set>
                                  </p:childTnLst>
                                </p:cTn>
                              </p:par>
                              <p:par>
                                <p:cTn id="23" presetID="3" presetClass="emph" presetSubtype="2" fill="hold" nodeType="withEffect">
                                  <p:stCondLst>
                                    <p:cond delay="0"/>
                                  </p:stCondLst>
                                  <p:childTnLst>
                                    <p:animClr clrSpc="rgb" dir="cw">
                                      <p:cBhvr override="childStyle">
                                        <p:cTn id="24" dur="500" fill="hold"/>
                                        <p:tgtEl>
                                          <p:spTgt spid="2">
                                            <p:txEl>
                                              <p:pRg st="4" end="4"/>
                                            </p:txEl>
                                          </p:spTgt>
                                        </p:tgtEl>
                                        <p:attrNameLst>
                                          <p:attrName>style.color</p:attrName>
                                        </p:attrNameLst>
                                      </p:cBhvr>
                                      <p:to>
                                        <a:srgbClr val="797979"/>
                                      </p:to>
                                    </p:animClr>
                                  </p:childTnLst>
                                </p:cTn>
                              </p:par>
                              <p:par>
                                <p:cTn id="25" presetID="1"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0" nodeType="click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5" grpId="0"/>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152399" y="2657968"/>
            <a:ext cx="5090010" cy="1811922"/>
          </a:xfrm>
        </p:spPr>
        <p:txBody>
          <a:bodyPr>
            <a:normAutofit/>
          </a:bodyPr>
          <a:lstStyle/>
          <a:p>
            <a:r>
              <a:rPr lang="en-US" spc="-150" dirty="0" smtClean="0"/>
              <a:t>Client samples </a:t>
            </a:r>
            <a:r>
              <a:rPr lang="en-US" b="1" i="1" spc="-150" dirty="0" smtClean="0">
                <a:solidFill>
                  <a:schemeClr val="accent6">
                    <a:lumMod val="75000"/>
                  </a:schemeClr>
                </a:solidFill>
              </a:rPr>
              <a:t>round trip time </a:t>
            </a:r>
            <a:r>
              <a:rPr lang="en-US" sz="2800" b="1" spc="-150" dirty="0" smtClean="0">
                <a:solidFill>
                  <a:schemeClr val="accent6">
                    <a:lumMod val="75000"/>
                  </a:schemeClr>
                </a:solidFill>
              </a:rPr>
              <a:t>𝛿</a:t>
            </a:r>
            <a:r>
              <a:rPr lang="en-US" b="1" i="1" spc="-150" dirty="0">
                <a:solidFill>
                  <a:schemeClr val="accent6">
                    <a:lumMod val="75000"/>
                  </a:schemeClr>
                </a:solidFill>
              </a:rPr>
              <a:t> </a:t>
            </a:r>
            <a:r>
              <a:rPr lang="en-US" sz="2800" spc="-150" dirty="0" smtClean="0"/>
              <a:t>= </a:t>
            </a:r>
            <a:r>
              <a:rPr lang="en-US" sz="2800" spc="-150" dirty="0"/>
              <a:t>𝛿</a:t>
            </a:r>
            <a:r>
              <a:rPr lang="en-US" sz="2800" spc="-150" baseline="-25000" dirty="0" err="1"/>
              <a:t>req</a:t>
            </a:r>
            <a:r>
              <a:rPr lang="en-US" sz="2800" spc="-150" dirty="0"/>
              <a:t> + 𝛿</a:t>
            </a:r>
            <a:r>
              <a:rPr lang="en-US" sz="2800" spc="-150" baseline="-25000" dirty="0" err="1"/>
              <a:t>resp</a:t>
            </a:r>
            <a:r>
              <a:rPr lang="en-US" sz="2800" spc="-150" dirty="0"/>
              <a:t> = (</a:t>
            </a:r>
            <a:r>
              <a:rPr lang="en-US" sz="2800" i="1" spc="-150" dirty="0"/>
              <a:t>T</a:t>
            </a:r>
            <a:r>
              <a:rPr lang="en-US" sz="2800" spc="-150" baseline="-25000" dirty="0"/>
              <a:t>4</a:t>
            </a:r>
            <a:r>
              <a:rPr lang="en-US" sz="2800" spc="-150" dirty="0"/>
              <a:t> − </a:t>
            </a:r>
            <a:r>
              <a:rPr lang="en-US" sz="2800" i="1" spc="-150" dirty="0"/>
              <a:t>T</a:t>
            </a:r>
            <a:r>
              <a:rPr lang="en-US" sz="2800" spc="-150" baseline="-25000" dirty="0"/>
              <a:t>1</a:t>
            </a:r>
            <a:r>
              <a:rPr lang="en-US" sz="2800" spc="-150" dirty="0"/>
              <a:t>) − (</a:t>
            </a:r>
            <a:r>
              <a:rPr lang="en-US" sz="2800" i="1" spc="-150" dirty="0"/>
              <a:t>T</a:t>
            </a:r>
            <a:r>
              <a:rPr lang="en-US" sz="2800" spc="-150" baseline="-25000" dirty="0"/>
              <a:t>3</a:t>
            </a:r>
            <a:r>
              <a:rPr lang="en-US" sz="2800" spc="-150" dirty="0"/>
              <a:t> − </a:t>
            </a:r>
            <a:r>
              <a:rPr lang="en-US" sz="2800" i="1" spc="-150" dirty="0"/>
              <a:t>T</a:t>
            </a:r>
            <a:r>
              <a:rPr lang="en-US" sz="2800" spc="-150" baseline="-25000" dirty="0"/>
              <a:t>2</a:t>
            </a:r>
            <a:r>
              <a:rPr lang="en-US" sz="2800" spc="-150" dirty="0"/>
              <a:t>)</a:t>
            </a:r>
          </a:p>
          <a:p>
            <a:endParaRPr lang="en-US" b="1" dirty="0" smtClean="0">
              <a:solidFill>
                <a:srgbClr val="FF0000"/>
              </a:solidFill>
            </a:endParaRPr>
          </a:p>
          <a:p>
            <a:r>
              <a:rPr lang="en-US" b="1" dirty="0" smtClean="0">
                <a:solidFill>
                  <a:srgbClr val="FF0000"/>
                </a:solidFill>
              </a:rPr>
              <a:t>But client knows </a:t>
            </a:r>
            <a:r>
              <a:rPr lang="en-US" sz="2800" b="1" spc="-150" dirty="0" smtClean="0">
                <a:solidFill>
                  <a:srgbClr val="FF0000"/>
                </a:solidFill>
              </a:rPr>
              <a:t>𝛿</a:t>
            </a:r>
            <a:r>
              <a:rPr lang="en-US" b="1" dirty="0" smtClean="0">
                <a:solidFill>
                  <a:srgbClr val="FF0000"/>
                </a:solidFill>
              </a:rPr>
              <a:t>, not </a:t>
            </a:r>
            <a:r>
              <a:rPr lang="en-US" sz="2800" b="1" spc="-150" dirty="0" smtClean="0">
                <a:solidFill>
                  <a:srgbClr val="FF0000"/>
                </a:solidFill>
              </a:rPr>
              <a:t>𝛿</a:t>
            </a:r>
            <a:r>
              <a:rPr lang="en-US" b="1" baseline="-25000" dirty="0" err="1" smtClean="0">
                <a:solidFill>
                  <a:srgbClr val="FF0000"/>
                </a:solidFill>
              </a:rPr>
              <a:t>resp</a:t>
            </a:r>
            <a:endParaRPr lang="en-US" b="1" dirty="0" smtClean="0">
              <a:solidFill>
                <a:srgbClr val="FF0000"/>
              </a:solidFill>
            </a:endParaRPr>
          </a:p>
        </p:txBody>
      </p:sp>
      <p:sp>
        <p:nvSpPr>
          <p:cNvPr id="3" name="Slide Number Placeholder 2"/>
          <p:cNvSpPr>
            <a:spLocks noGrp="1"/>
          </p:cNvSpPr>
          <p:nvPr>
            <p:ph type="sldNum" sz="quarter" idx="12"/>
          </p:nvPr>
        </p:nvSpPr>
        <p:spPr/>
        <p:txBody>
          <a:bodyPr/>
          <a:lstStyle/>
          <a:p>
            <a:pPr>
              <a:defRPr/>
            </a:pPr>
            <a:fld id="{729111C5-E04E-4942-8174-12BB645D56A6}" type="slidenum">
              <a:rPr lang="en-US" smtClean="0"/>
              <a:pPr>
                <a:defRPr/>
              </a:pPr>
              <a:t>9</a:t>
            </a:fld>
            <a:endParaRPr lang="en-US"/>
          </a:p>
        </p:txBody>
      </p:sp>
      <p:sp>
        <p:nvSpPr>
          <p:cNvPr id="4" name="Title 3"/>
          <p:cNvSpPr>
            <a:spLocks noGrp="1"/>
          </p:cNvSpPr>
          <p:nvPr>
            <p:ph type="title"/>
          </p:nvPr>
        </p:nvSpPr>
        <p:spPr/>
        <p:txBody>
          <a:bodyPr/>
          <a:lstStyle/>
          <a:p>
            <a:r>
              <a:rPr lang="en-US" sz="3200" spc="-150" dirty="0" smtClean="0"/>
              <a:t>Cristian’s algorithm: </a:t>
            </a:r>
            <a:r>
              <a:rPr lang="en-US" sz="3200" spc="-150" smtClean="0"/>
              <a:t>Offset sample calculation</a:t>
            </a:r>
            <a:endParaRPr lang="en-US" sz="3200" spc="-150" dirty="0"/>
          </a:p>
        </p:txBody>
      </p:sp>
      <p:sp>
        <p:nvSpPr>
          <p:cNvPr id="6" name="Rectangle 5"/>
          <p:cNvSpPr>
            <a:spLocks/>
          </p:cNvSpPr>
          <p:nvPr/>
        </p:nvSpPr>
        <p:spPr bwMode="auto">
          <a:xfrm>
            <a:off x="5863439" y="1447800"/>
            <a:ext cx="711733" cy="307777"/>
          </a:xfrm>
          <a:prstGeom prst="rect">
            <a:avLst/>
          </a:prstGeom>
          <a:noFill/>
          <a:ln w="12700" cap="flat">
            <a:noFill/>
            <a:miter lim="800000"/>
            <a:headEnd type="none" w="med" len="med"/>
            <a:tailEnd type="none" w="med" len="med"/>
          </a:ln>
        </p:spPr>
        <p:txBody>
          <a:bodyPr wrap="none" lIns="0" tIns="0" rIns="0" bIns="0" anchor="ctr">
            <a:prstTxWarp prst="textNoShape">
              <a:avLst/>
            </a:prstTxWarp>
            <a:spAutoFit/>
          </a:bodyPr>
          <a:lstStyle/>
          <a:p>
            <a:r>
              <a:rPr lang="en-US" smtClean="0">
                <a:latin typeface="Arial"/>
                <a:ea typeface="Gill Sans" pitchFamily="-84" charset="0"/>
                <a:cs typeface="Arial"/>
              </a:rPr>
              <a:t>Client</a:t>
            </a:r>
            <a:endParaRPr lang="en-US" dirty="0">
              <a:latin typeface="Arial"/>
              <a:ea typeface="Gill Sans" pitchFamily="-84" charset="0"/>
              <a:cs typeface="Arial"/>
            </a:endParaRPr>
          </a:p>
        </p:txBody>
      </p:sp>
      <p:sp>
        <p:nvSpPr>
          <p:cNvPr id="7" name="Rectangle 6"/>
          <p:cNvSpPr>
            <a:spLocks/>
          </p:cNvSpPr>
          <p:nvPr/>
        </p:nvSpPr>
        <p:spPr bwMode="auto">
          <a:xfrm>
            <a:off x="8024043" y="1460278"/>
            <a:ext cx="891357" cy="276999"/>
          </a:xfrm>
          <a:prstGeom prst="rect">
            <a:avLst/>
          </a:prstGeom>
          <a:noFill/>
          <a:ln w="12700" cap="flat">
            <a:noFill/>
            <a:miter lim="800000"/>
            <a:headEnd type="none" w="med" len="med"/>
            <a:tailEnd type="none" w="med" len="med"/>
          </a:ln>
        </p:spPr>
        <p:txBody>
          <a:bodyPr wrap="square" lIns="0" tIns="0" rIns="0" bIns="0" anchor="ctr">
            <a:prstTxWarp prst="textNoShape">
              <a:avLst/>
            </a:prstTxWarp>
            <a:spAutoFit/>
          </a:bodyPr>
          <a:lstStyle/>
          <a:p>
            <a:r>
              <a:rPr lang="en-US" sz="1800" smtClean="0">
                <a:latin typeface="Arial"/>
                <a:ea typeface="Gill Sans" pitchFamily="-84" charset="0"/>
                <a:cs typeface="Arial"/>
              </a:rPr>
              <a:t>Server</a:t>
            </a:r>
            <a:endParaRPr lang="en-US" sz="1800" dirty="0">
              <a:latin typeface="Arial"/>
              <a:ea typeface="Gill Sans" pitchFamily="-84" charset="0"/>
              <a:cs typeface="Arial"/>
            </a:endParaRPr>
          </a:p>
        </p:txBody>
      </p:sp>
      <p:pic>
        <p:nvPicPr>
          <p:cNvPr id="8" name="Picture 7" descr="Mac-Book-Black-On-48x48.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14507" y="1783777"/>
            <a:ext cx="609600" cy="609600"/>
          </a:xfrm>
          <a:prstGeom prst="rect">
            <a:avLst/>
          </a:prstGeom>
        </p:spPr>
      </p:pic>
      <p:pic>
        <p:nvPicPr>
          <p:cNvPr id="9" name="Picture 8" descr="server-48x48.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64922" y="1783777"/>
            <a:ext cx="609600" cy="609600"/>
          </a:xfrm>
          <a:prstGeom prst="rect">
            <a:avLst/>
          </a:prstGeom>
        </p:spPr>
      </p:pic>
      <p:cxnSp>
        <p:nvCxnSpPr>
          <p:cNvPr id="11" name="Straight Connector 10"/>
          <p:cNvCxnSpPr/>
          <p:nvPr/>
        </p:nvCxnSpPr>
        <p:spPr>
          <a:xfrm flipH="1">
            <a:off x="6219305" y="2393377"/>
            <a:ext cx="2" cy="3235794"/>
          </a:xfrm>
          <a:prstGeom prst="line">
            <a:avLst/>
          </a:prstGeom>
          <a:ln>
            <a:prstDash val="solid"/>
          </a:ln>
          <a:effectLst/>
        </p:spPr>
        <p:style>
          <a:lnRef idx="3">
            <a:schemeClr val="dk1"/>
          </a:lnRef>
          <a:fillRef idx="0">
            <a:schemeClr val="dk1"/>
          </a:fillRef>
          <a:effectRef idx="2">
            <a:schemeClr val="dk1"/>
          </a:effectRef>
          <a:fontRef idx="minor">
            <a:schemeClr val="tx1"/>
          </a:fontRef>
        </p:style>
      </p:cxnSp>
      <p:cxnSp>
        <p:nvCxnSpPr>
          <p:cNvPr id="12" name="Straight Connector 11"/>
          <p:cNvCxnSpPr/>
          <p:nvPr/>
        </p:nvCxnSpPr>
        <p:spPr>
          <a:xfrm flipH="1">
            <a:off x="8469721" y="2393377"/>
            <a:ext cx="2" cy="3235794"/>
          </a:xfrm>
          <a:prstGeom prst="line">
            <a:avLst/>
          </a:prstGeom>
          <a:ln>
            <a:prstDash val="solid"/>
          </a:ln>
          <a:effectLst/>
        </p:spPr>
        <p:style>
          <a:lnRef idx="3">
            <a:schemeClr val="dk1"/>
          </a:lnRef>
          <a:fillRef idx="0">
            <a:schemeClr val="dk1"/>
          </a:fillRef>
          <a:effectRef idx="2">
            <a:schemeClr val="dk1"/>
          </a:effectRef>
          <a:fontRef idx="minor">
            <a:schemeClr val="tx1"/>
          </a:fontRef>
        </p:style>
      </p:cxnSp>
      <p:sp>
        <p:nvSpPr>
          <p:cNvPr id="13" name="TextBox 12"/>
          <p:cNvSpPr txBox="1"/>
          <p:nvPr/>
        </p:nvSpPr>
        <p:spPr>
          <a:xfrm>
            <a:off x="7981350" y="5783611"/>
            <a:ext cx="976742" cy="400110"/>
          </a:xfrm>
          <a:prstGeom prst="rect">
            <a:avLst/>
          </a:prstGeom>
          <a:noFill/>
        </p:spPr>
        <p:txBody>
          <a:bodyPr wrap="none" rtlCol="0">
            <a:spAutoFit/>
          </a:bodyPr>
          <a:lstStyle/>
          <a:p>
            <a:r>
              <a:rPr lang="en-US" dirty="0" smtClean="0">
                <a:latin typeface="Arial" charset="0"/>
                <a:ea typeface="Arial" charset="0"/>
                <a:cs typeface="Arial" charset="0"/>
              </a:rPr>
              <a:t>Time ↓</a:t>
            </a:r>
          </a:p>
        </p:txBody>
      </p:sp>
      <p:cxnSp>
        <p:nvCxnSpPr>
          <p:cNvPr id="14" name="Curved Connector 8"/>
          <p:cNvCxnSpPr/>
          <p:nvPr/>
        </p:nvCxnSpPr>
        <p:spPr>
          <a:xfrm flipH="1" flipV="1">
            <a:off x="6219308" y="2876960"/>
            <a:ext cx="2250230" cy="537751"/>
          </a:xfrm>
          <a:prstGeom prst="straightConnector1">
            <a:avLst/>
          </a:prstGeom>
          <a:ln>
            <a:prstDash val="solid"/>
            <a:headEnd type="arrow"/>
            <a:tailEnd type="none"/>
          </a:ln>
          <a:effectLst/>
        </p:spPr>
        <p:style>
          <a:lnRef idx="3">
            <a:schemeClr val="dk1"/>
          </a:lnRef>
          <a:fillRef idx="0">
            <a:schemeClr val="dk1"/>
          </a:fillRef>
          <a:effectRef idx="2">
            <a:schemeClr val="dk1"/>
          </a:effectRef>
          <a:fontRef idx="minor">
            <a:schemeClr val="tx1"/>
          </a:fontRef>
        </p:style>
      </p:cxnSp>
      <p:cxnSp>
        <p:nvCxnSpPr>
          <p:cNvPr id="15" name="Curved Connector 8"/>
          <p:cNvCxnSpPr/>
          <p:nvPr/>
        </p:nvCxnSpPr>
        <p:spPr>
          <a:xfrm flipV="1">
            <a:off x="6219124" y="4226419"/>
            <a:ext cx="2250414" cy="535859"/>
          </a:xfrm>
          <a:prstGeom prst="straightConnector1">
            <a:avLst/>
          </a:prstGeom>
          <a:ln>
            <a:prstDash val="solid"/>
            <a:headEnd type="arrow"/>
            <a:tailEnd type="none"/>
          </a:ln>
          <a:effectLst/>
        </p:spPr>
        <p:style>
          <a:lnRef idx="3">
            <a:schemeClr val="dk1"/>
          </a:lnRef>
          <a:fillRef idx="0">
            <a:schemeClr val="dk1"/>
          </a:fillRef>
          <a:effectRef idx="2">
            <a:schemeClr val="dk1"/>
          </a:effectRef>
          <a:fontRef idx="minor">
            <a:schemeClr val="tx1"/>
          </a:fontRef>
        </p:style>
      </p:cxnSp>
      <p:sp>
        <p:nvSpPr>
          <p:cNvPr id="20" name="TextBox 19"/>
          <p:cNvSpPr txBox="1"/>
          <p:nvPr/>
        </p:nvSpPr>
        <p:spPr>
          <a:xfrm>
            <a:off x="5782786" y="2657968"/>
            <a:ext cx="436338" cy="400110"/>
          </a:xfrm>
          <a:prstGeom prst="rect">
            <a:avLst/>
          </a:prstGeom>
          <a:noFill/>
        </p:spPr>
        <p:txBody>
          <a:bodyPr wrap="none" rtlCol="0">
            <a:spAutoFit/>
          </a:bodyPr>
          <a:lstStyle/>
          <a:p>
            <a:r>
              <a:rPr lang="en-US" b="0" i="1" dirty="0" smtClean="0">
                <a:latin typeface="Arial" charset="0"/>
                <a:ea typeface="Arial" charset="0"/>
                <a:cs typeface="Arial" charset="0"/>
              </a:rPr>
              <a:t>T</a:t>
            </a:r>
            <a:r>
              <a:rPr lang="en-US" b="0" baseline="-25000" dirty="0" smtClean="0">
                <a:latin typeface="Arial" charset="0"/>
                <a:ea typeface="Arial" charset="0"/>
                <a:cs typeface="Arial" charset="0"/>
              </a:rPr>
              <a:t>1</a:t>
            </a:r>
          </a:p>
        </p:txBody>
      </p:sp>
      <p:sp>
        <p:nvSpPr>
          <p:cNvPr id="21" name="TextBox 20"/>
          <p:cNvSpPr txBox="1"/>
          <p:nvPr/>
        </p:nvSpPr>
        <p:spPr>
          <a:xfrm>
            <a:off x="8469538" y="3205085"/>
            <a:ext cx="436338" cy="400110"/>
          </a:xfrm>
          <a:prstGeom prst="rect">
            <a:avLst/>
          </a:prstGeom>
          <a:noFill/>
        </p:spPr>
        <p:txBody>
          <a:bodyPr wrap="none" rtlCol="0">
            <a:spAutoFit/>
          </a:bodyPr>
          <a:lstStyle/>
          <a:p>
            <a:r>
              <a:rPr lang="en-US" b="0" i="1" dirty="0" smtClean="0">
                <a:latin typeface="Arial" charset="0"/>
                <a:ea typeface="Arial" charset="0"/>
                <a:cs typeface="Arial" charset="0"/>
              </a:rPr>
              <a:t>T</a:t>
            </a:r>
            <a:r>
              <a:rPr lang="en-US" b="0" baseline="-25000" dirty="0">
                <a:latin typeface="Arial" charset="0"/>
                <a:ea typeface="Arial" charset="0"/>
                <a:cs typeface="Arial" charset="0"/>
              </a:rPr>
              <a:t>2</a:t>
            </a:r>
            <a:endParaRPr lang="en-US" b="0" baseline="-25000" dirty="0" smtClean="0">
              <a:latin typeface="Arial" charset="0"/>
              <a:ea typeface="Arial" charset="0"/>
              <a:cs typeface="Arial" charset="0"/>
            </a:endParaRPr>
          </a:p>
        </p:txBody>
      </p:sp>
      <p:sp>
        <p:nvSpPr>
          <p:cNvPr id="25" name="TextBox 24"/>
          <p:cNvSpPr txBox="1"/>
          <p:nvPr/>
        </p:nvSpPr>
        <p:spPr>
          <a:xfrm>
            <a:off x="5782786" y="4536094"/>
            <a:ext cx="436338" cy="400110"/>
          </a:xfrm>
          <a:prstGeom prst="rect">
            <a:avLst/>
          </a:prstGeom>
          <a:noFill/>
        </p:spPr>
        <p:txBody>
          <a:bodyPr wrap="none" rtlCol="0">
            <a:spAutoFit/>
          </a:bodyPr>
          <a:lstStyle/>
          <a:p>
            <a:r>
              <a:rPr lang="en-US" b="0" i="1" dirty="0" smtClean="0">
                <a:latin typeface="Arial" charset="0"/>
                <a:ea typeface="Arial" charset="0"/>
                <a:cs typeface="Arial" charset="0"/>
              </a:rPr>
              <a:t>T</a:t>
            </a:r>
            <a:r>
              <a:rPr lang="en-US" b="0" baseline="-25000" dirty="0" smtClean="0">
                <a:latin typeface="Arial" charset="0"/>
                <a:ea typeface="Arial" charset="0"/>
                <a:cs typeface="Arial" charset="0"/>
              </a:rPr>
              <a:t>4</a:t>
            </a:r>
          </a:p>
        </p:txBody>
      </p:sp>
      <p:cxnSp>
        <p:nvCxnSpPr>
          <p:cNvPr id="10" name="Straight Connector 9"/>
          <p:cNvCxnSpPr/>
          <p:nvPr/>
        </p:nvCxnSpPr>
        <p:spPr>
          <a:xfrm flipH="1">
            <a:off x="6219124" y="3414711"/>
            <a:ext cx="2250414" cy="0"/>
          </a:xfrm>
          <a:prstGeom prst="line">
            <a:avLst/>
          </a:prstGeom>
          <a:ln w="19050">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cxnSp>
        <p:nvCxnSpPr>
          <p:cNvPr id="31" name="Straight Connector 30"/>
          <p:cNvCxnSpPr/>
          <p:nvPr/>
        </p:nvCxnSpPr>
        <p:spPr>
          <a:xfrm flipH="1">
            <a:off x="6219124" y="4226419"/>
            <a:ext cx="2250414" cy="0"/>
          </a:xfrm>
          <a:prstGeom prst="line">
            <a:avLst/>
          </a:prstGeom>
          <a:ln w="19050">
            <a:prstDash val="sysDash"/>
            <a:headEnd type="none" w="med" len="med"/>
            <a:tailEnd type="none" w="med" len="med"/>
          </a:ln>
          <a:effectLst/>
        </p:spPr>
        <p:style>
          <a:lnRef idx="3">
            <a:schemeClr val="dk1"/>
          </a:lnRef>
          <a:fillRef idx="0">
            <a:schemeClr val="dk1"/>
          </a:fillRef>
          <a:effectRef idx="2">
            <a:schemeClr val="dk1"/>
          </a:effectRef>
          <a:fontRef idx="minor">
            <a:schemeClr val="tx1"/>
          </a:fontRef>
        </p:style>
      </p:cxnSp>
      <p:sp>
        <p:nvSpPr>
          <p:cNvPr id="32" name="Rectangle 31"/>
          <p:cNvSpPr/>
          <p:nvPr/>
        </p:nvSpPr>
        <p:spPr>
          <a:xfrm rot="805666">
            <a:off x="7563794" y="2820253"/>
            <a:ext cx="471462" cy="352153"/>
          </a:xfrm>
          <a:prstGeom prst="rect">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800" b="0" i="1" dirty="0" smtClean="0">
                <a:solidFill>
                  <a:schemeClr val="tx1"/>
                </a:solidFill>
                <a:latin typeface="+mn-lt"/>
              </a:rPr>
              <a:t>T</a:t>
            </a:r>
            <a:r>
              <a:rPr lang="en-US" sz="1800" b="0" baseline="-25000" dirty="0" smtClean="0">
                <a:solidFill>
                  <a:schemeClr val="tx1"/>
                </a:solidFill>
                <a:latin typeface="+mn-lt"/>
              </a:rPr>
              <a:t>1</a:t>
            </a:r>
            <a:endParaRPr lang="en-US" sz="1800" b="0" baseline="-25000" dirty="0">
              <a:solidFill>
                <a:schemeClr val="tx1"/>
              </a:solidFill>
              <a:latin typeface="+mn-lt"/>
            </a:endParaRPr>
          </a:p>
        </p:txBody>
      </p:sp>
      <p:sp>
        <p:nvSpPr>
          <p:cNvPr id="33" name="TextBox 32"/>
          <p:cNvSpPr txBox="1"/>
          <p:nvPr/>
        </p:nvSpPr>
        <p:spPr>
          <a:xfrm rot="858043">
            <a:off x="6508489" y="2614564"/>
            <a:ext cx="1095172" cy="369332"/>
          </a:xfrm>
          <a:prstGeom prst="rect">
            <a:avLst/>
          </a:prstGeom>
          <a:noFill/>
        </p:spPr>
        <p:txBody>
          <a:bodyPr wrap="none" rtlCol="0">
            <a:spAutoFit/>
          </a:bodyPr>
          <a:lstStyle/>
          <a:p>
            <a:r>
              <a:rPr lang="en-US" sz="1800" dirty="0" smtClean="0">
                <a:latin typeface="Arial" charset="0"/>
                <a:ea typeface="Arial" charset="0"/>
                <a:cs typeface="Arial" charset="0"/>
              </a:rPr>
              <a:t>request:</a:t>
            </a:r>
          </a:p>
        </p:txBody>
      </p:sp>
      <p:sp>
        <p:nvSpPr>
          <p:cNvPr id="39" name="TextBox 38"/>
          <p:cNvSpPr txBox="1"/>
          <p:nvPr/>
        </p:nvSpPr>
        <p:spPr>
          <a:xfrm>
            <a:off x="8469538" y="4022476"/>
            <a:ext cx="436338" cy="400110"/>
          </a:xfrm>
          <a:prstGeom prst="rect">
            <a:avLst/>
          </a:prstGeom>
          <a:noFill/>
        </p:spPr>
        <p:txBody>
          <a:bodyPr wrap="none" rtlCol="0">
            <a:spAutoFit/>
          </a:bodyPr>
          <a:lstStyle/>
          <a:p>
            <a:r>
              <a:rPr lang="en-US" b="0" i="1" dirty="0" smtClean="0">
                <a:latin typeface="Arial" charset="0"/>
                <a:ea typeface="Arial" charset="0"/>
                <a:cs typeface="Arial" charset="0"/>
              </a:rPr>
              <a:t>T</a:t>
            </a:r>
            <a:r>
              <a:rPr lang="en-US" b="0" baseline="-25000" dirty="0" smtClean="0">
                <a:latin typeface="Arial" charset="0"/>
                <a:ea typeface="Arial" charset="0"/>
                <a:cs typeface="Arial" charset="0"/>
              </a:rPr>
              <a:t>3</a:t>
            </a:r>
          </a:p>
        </p:txBody>
      </p:sp>
      <p:sp>
        <p:nvSpPr>
          <p:cNvPr id="40" name="Rectangle 39"/>
          <p:cNvSpPr/>
          <p:nvPr/>
        </p:nvSpPr>
        <p:spPr>
          <a:xfrm rot="20798430">
            <a:off x="7576646" y="4478626"/>
            <a:ext cx="736891" cy="352153"/>
          </a:xfrm>
          <a:prstGeom prst="rect">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lang="en-US" sz="1800" b="0" i="1" dirty="0" smtClean="0">
                <a:solidFill>
                  <a:schemeClr val="tx1"/>
                </a:solidFill>
                <a:latin typeface="+mn-lt"/>
              </a:rPr>
              <a:t>T</a:t>
            </a:r>
            <a:r>
              <a:rPr lang="en-US" sz="1800" b="0" baseline="-25000" dirty="0" smtClean="0">
                <a:solidFill>
                  <a:schemeClr val="tx1"/>
                </a:solidFill>
              </a:rPr>
              <a:t>2</a:t>
            </a:r>
            <a:r>
              <a:rPr lang="en-US" sz="1800" b="0" dirty="0" smtClean="0">
                <a:solidFill>
                  <a:schemeClr val="tx1"/>
                </a:solidFill>
              </a:rPr>
              <a:t>,</a:t>
            </a:r>
            <a:r>
              <a:rPr lang="en-US" sz="1800" b="0" i="1" dirty="0" smtClean="0">
                <a:solidFill>
                  <a:schemeClr val="tx1"/>
                </a:solidFill>
              </a:rPr>
              <a:t>T</a:t>
            </a:r>
            <a:r>
              <a:rPr lang="en-US" sz="1800" b="0" baseline="-25000" dirty="0" smtClean="0">
                <a:solidFill>
                  <a:schemeClr val="tx1"/>
                </a:solidFill>
              </a:rPr>
              <a:t>3</a:t>
            </a:r>
            <a:endParaRPr lang="en-US" sz="1800" b="0" baseline="-25000" dirty="0">
              <a:solidFill>
                <a:schemeClr val="tx1"/>
              </a:solidFill>
            </a:endParaRPr>
          </a:p>
        </p:txBody>
      </p:sp>
      <p:sp>
        <p:nvSpPr>
          <p:cNvPr id="41" name="TextBox 40"/>
          <p:cNvSpPr txBox="1"/>
          <p:nvPr/>
        </p:nvSpPr>
        <p:spPr>
          <a:xfrm rot="20836752">
            <a:off x="6319914" y="4699076"/>
            <a:ext cx="1287532" cy="369332"/>
          </a:xfrm>
          <a:prstGeom prst="rect">
            <a:avLst/>
          </a:prstGeom>
          <a:noFill/>
        </p:spPr>
        <p:txBody>
          <a:bodyPr wrap="none" rtlCol="0">
            <a:spAutoFit/>
          </a:bodyPr>
          <a:lstStyle/>
          <a:p>
            <a:r>
              <a:rPr lang="en-US" sz="1800" dirty="0" smtClean="0">
                <a:latin typeface="Arial" charset="0"/>
                <a:ea typeface="Arial" charset="0"/>
                <a:cs typeface="Arial" charset="0"/>
              </a:rPr>
              <a:t>response:</a:t>
            </a:r>
          </a:p>
        </p:txBody>
      </p:sp>
      <p:grpSp>
        <p:nvGrpSpPr>
          <p:cNvPr id="23" name="Group 22"/>
          <p:cNvGrpSpPr/>
          <p:nvPr/>
        </p:nvGrpSpPr>
        <p:grpSpPr>
          <a:xfrm>
            <a:off x="5435575" y="2876960"/>
            <a:ext cx="783549" cy="1886263"/>
            <a:chOff x="5435575" y="2876960"/>
            <a:chExt cx="783549" cy="1886263"/>
          </a:xfrm>
        </p:grpSpPr>
        <p:sp>
          <p:nvSpPr>
            <p:cNvPr id="18" name="Left Brace 17"/>
            <p:cNvSpPr/>
            <p:nvPr/>
          </p:nvSpPr>
          <p:spPr>
            <a:xfrm>
              <a:off x="6079822" y="2876960"/>
              <a:ext cx="139302" cy="537751"/>
            </a:xfrm>
            <a:prstGeom prst="leftBrace">
              <a:avLst>
                <a:gd name="adj1" fmla="val 36898"/>
                <a:gd name="adj2" fmla="val 72436"/>
              </a:avLst>
            </a:prstGeom>
            <a:ln w="28575">
              <a:solidFill>
                <a:schemeClr val="tx1"/>
              </a:solidFill>
              <a:prstDash val="solid"/>
              <a:headEnd type="none" w="med" len="med"/>
              <a:tailEnd type="none" w="med" len="med"/>
            </a:ln>
            <a:effectLst/>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42" name="TextBox 41"/>
            <p:cNvSpPr txBox="1"/>
            <p:nvPr/>
          </p:nvSpPr>
          <p:spPr>
            <a:xfrm>
              <a:off x="5555563" y="3055845"/>
              <a:ext cx="627095" cy="461665"/>
            </a:xfrm>
            <a:prstGeom prst="rect">
              <a:avLst/>
            </a:prstGeom>
            <a:noFill/>
          </p:spPr>
          <p:txBody>
            <a:bodyPr wrap="none" rtlCol="0">
              <a:spAutoFit/>
            </a:bodyPr>
            <a:lstStyle/>
            <a:p>
              <a:r>
                <a:rPr lang="en-US" sz="2400" spc="-150" dirty="0" smtClean="0"/>
                <a:t>𝛿</a:t>
              </a:r>
              <a:r>
                <a:rPr lang="en-US" sz="2400" b="0" i="1" baseline="-25000" dirty="0" smtClean="0">
                  <a:latin typeface="Arial" charset="0"/>
                  <a:ea typeface="Arial" charset="0"/>
                  <a:cs typeface="Arial" charset="0"/>
                </a:rPr>
                <a:t>req</a:t>
              </a:r>
              <a:endParaRPr lang="en-US" sz="2400" b="0" baseline="-25000" dirty="0" smtClean="0">
                <a:latin typeface="Arial" charset="0"/>
                <a:ea typeface="Arial" charset="0"/>
                <a:cs typeface="Arial" charset="0"/>
              </a:endParaRPr>
            </a:p>
          </p:txBody>
        </p:sp>
        <p:sp>
          <p:nvSpPr>
            <p:cNvPr id="43" name="Left Brace 42"/>
            <p:cNvSpPr/>
            <p:nvPr/>
          </p:nvSpPr>
          <p:spPr>
            <a:xfrm>
              <a:off x="6079822" y="4225472"/>
              <a:ext cx="139302" cy="537751"/>
            </a:xfrm>
            <a:prstGeom prst="leftBrace">
              <a:avLst>
                <a:gd name="adj1" fmla="val 36898"/>
                <a:gd name="adj2" fmla="val 27564"/>
              </a:avLst>
            </a:prstGeom>
            <a:ln w="28575">
              <a:solidFill>
                <a:schemeClr val="tx1"/>
              </a:solidFill>
              <a:prstDash val="solid"/>
              <a:headEnd type="none" w="med" len="med"/>
              <a:tailEnd type="none" w="med" len="med"/>
            </a:ln>
            <a:effectLst/>
          </p:spPr>
          <p:style>
            <a:lnRef idx="3">
              <a:schemeClr val="dk1"/>
            </a:lnRef>
            <a:fillRef idx="0">
              <a:schemeClr val="dk1"/>
            </a:fillRef>
            <a:effectRef idx="2">
              <a:schemeClr val="dk1"/>
            </a:effectRef>
            <a:fontRef idx="minor">
              <a:schemeClr val="tx1"/>
            </a:fontRef>
          </p:style>
          <p:txBody>
            <a:bodyPr rtlCol="0" anchor="ctr"/>
            <a:lstStyle/>
            <a:p>
              <a:pPr algn="ctr"/>
              <a:endParaRPr lang="en-US"/>
            </a:p>
          </p:txBody>
        </p:sp>
        <p:sp>
          <p:nvSpPr>
            <p:cNvPr id="44" name="TextBox 43"/>
            <p:cNvSpPr txBox="1"/>
            <p:nvPr/>
          </p:nvSpPr>
          <p:spPr>
            <a:xfrm>
              <a:off x="5435575" y="4122673"/>
              <a:ext cx="729687" cy="461665"/>
            </a:xfrm>
            <a:prstGeom prst="rect">
              <a:avLst/>
            </a:prstGeom>
            <a:noFill/>
          </p:spPr>
          <p:txBody>
            <a:bodyPr wrap="none" rtlCol="0">
              <a:spAutoFit/>
            </a:bodyPr>
            <a:lstStyle/>
            <a:p>
              <a:r>
                <a:rPr lang="en-US" sz="2400" spc="-150" dirty="0" smtClean="0"/>
                <a:t>𝛿</a:t>
              </a:r>
              <a:r>
                <a:rPr lang="en-US" sz="2400" b="0" i="1" baseline="-25000" dirty="0" smtClean="0">
                  <a:latin typeface="Arial" charset="0"/>
                  <a:ea typeface="Arial" charset="0"/>
                  <a:cs typeface="Arial" charset="0"/>
                </a:rPr>
                <a:t>resp</a:t>
              </a:r>
              <a:endParaRPr lang="en-US" sz="2400" b="0" baseline="-25000" dirty="0" smtClean="0">
                <a:latin typeface="Arial" charset="0"/>
                <a:ea typeface="Arial" charset="0"/>
                <a:cs typeface="Arial" charset="0"/>
              </a:endParaRPr>
            </a:p>
          </p:txBody>
        </p:sp>
      </p:grpSp>
      <p:sp>
        <p:nvSpPr>
          <p:cNvPr id="19" name="Right Arrow 18"/>
          <p:cNvSpPr/>
          <p:nvPr/>
        </p:nvSpPr>
        <p:spPr>
          <a:xfrm>
            <a:off x="5497211" y="4598873"/>
            <a:ext cx="323906" cy="326810"/>
          </a:xfrm>
          <a:prstGeom prst="rightArrow">
            <a:avLst/>
          </a:prstGeom>
          <a:solidFill>
            <a:srgbClr val="FFFF00"/>
          </a:solidFill>
          <a:ln w="28575">
            <a:solidFill>
              <a:schemeClr val="tx1"/>
            </a:solidFill>
            <a:prstDash val="solid"/>
          </a:ln>
        </p:spPr>
        <p:style>
          <a:lnRef idx="1">
            <a:schemeClr val="accent1"/>
          </a:lnRef>
          <a:fillRef idx="3">
            <a:schemeClr val="accent1"/>
          </a:fillRef>
          <a:effectRef idx="2">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b="0" dirty="0">
              <a:solidFill>
                <a:schemeClr val="tx1"/>
              </a:solidFill>
              <a:latin typeface="+mn-lt"/>
            </a:endParaRPr>
          </a:p>
        </p:txBody>
      </p:sp>
      <p:sp>
        <p:nvSpPr>
          <p:cNvPr id="30" name="TextBox 29"/>
          <p:cNvSpPr txBox="1"/>
          <p:nvPr/>
        </p:nvSpPr>
        <p:spPr>
          <a:xfrm>
            <a:off x="991460" y="4469890"/>
            <a:ext cx="3380544" cy="584775"/>
          </a:xfrm>
          <a:prstGeom prst="rect">
            <a:avLst/>
          </a:prstGeom>
          <a:solidFill>
            <a:schemeClr val="accent6">
              <a:lumMod val="20000"/>
              <a:lumOff val="80000"/>
            </a:schemeClr>
          </a:solidFill>
          <a:ln w="28575">
            <a:solidFill>
              <a:schemeClr val="tx1"/>
            </a:solidFill>
            <a:prstDash val="sysDash"/>
          </a:ln>
        </p:spPr>
        <p:txBody>
          <a:bodyPr wrap="square" tIns="91440" bIns="91440" rtlCol="0">
            <a:spAutoFit/>
          </a:bodyPr>
          <a:lstStyle/>
          <a:p>
            <a:r>
              <a:rPr lang="en-US" sz="2600" dirty="0" smtClean="0">
                <a:latin typeface="Arial" charset="0"/>
                <a:ea typeface="Arial" charset="0"/>
                <a:cs typeface="Arial" charset="0"/>
              </a:rPr>
              <a:t>Assume: 𝛿</a:t>
            </a:r>
            <a:r>
              <a:rPr lang="en-US" sz="2600" baseline="-25000" dirty="0" err="1" smtClean="0">
                <a:latin typeface="Arial" charset="0"/>
                <a:ea typeface="Arial" charset="0"/>
                <a:cs typeface="Arial" charset="0"/>
              </a:rPr>
              <a:t>req</a:t>
            </a:r>
            <a:r>
              <a:rPr lang="en-US" sz="2600" dirty="0" smtClean="0">
                <a:latin typeface="Arial" charset="0"/>
                <a:ea typeface="Arial" charset="0"/>
                <a:cs typeface="Arial" charset="0"/>
              </a:rPr>
              <a:t> ≈ 𝛿</a:t>
            </a:r>
            <a:r>
              <a:rPr lang="en-US" sz="2600" baseline="-25000" dirty="0" err="1" smtClean="0">
                <a:latin typeface="Arial" charset="0"/>
                <a:ea typeface="Arial" charset="0"/>
                <a:cs typeface="Arial" charset="0"/>
              </a:rPr>
              <a:t>resp</a:t>
            </a:r>
            <a:endParaRPr lang="en-US" sz="2600" dirty="0" smtClean="0">
              <a:latin typeface="Arial" charset="0"/>
              <a:ea typeface="Arial" charset="0"/>
              <a:cs typeface="Arial" charset="0"/>
            </a:endParaRPr>
          </a:p>
        </p:txBody>
      </p:sp>
      <p:sp>
        <p:nvSpPr>
          <p:cNvPr id="34" name="TextBox 33"/>
          <p:cNvSpPr txBox="1"/>
          <p:nvPr/>
        </p:nvSpPr>
        <p:spPr>
          <a:xfrm>
            <a:off x="345565" y="1702375"/>
            <a:ext cx="5090010" cy="584775"/>
          </a:xfrm>
          <a:prstGeom prst="rect">
            <a:avLst/>
          </a:prstGeom>
          <a:solidFill>
            <a:schemeClr val="accent3">
              <a:lumMod val="20000"/>
              <a:lumOff val="80000"/>
            </a:schemeClr>
          </a:solidFill>
          <a:ln w="28575">
            <a:solidFill>
              <a:schemeClr val="tx1"/>
            </a:solidFill>
            <a:prstDash val="sysDash"/>
          </a:ln>
        </p:spPr>
        <p:txBody>
          <a:bodyPr wrap="square" tIns="91440" bIns="91440" rtlCol="0">
            <a:spAutoFit/>
          </a:bodyPr>
          <a:lstStyle/>
          <a:p>
            <a:r>
              <a:rPr lang="en-US" sz="2600" spc="-150" dirty="0" smtClean="0">
                <a:latin typeface="Arial" charset="0"/>
                <a:ea typeface="Arial" charset="0"/>
                <a:cs typeface="Arial" charset="0"/>
              </a:rPr>
              <a:t>Goal</a:t>
            </a:r>
            <a:r>
              <a:rPr lang="en-US" sz="2600" spc="-150" dirty="0">
                <a:latin typeface="Arial" charset="0"/>
                <a:ea typeface="Arial" charset="0"/>
                <a:cs typeface="Arial" charset="0"/>
              </a:rPr>
              <a:t>: </a:t>
            </a:r>
            <a:r>
              <a:rPr lang="en-US" sz="2600" spc="-150" dirty="0" smtClean="0">
                <a:latin typeface="Arial" charset="0"/>
                <a:ea typeface="Arial" charset="0"/>
                <a:cs typeface="Arial" charset="0"/>
              </a:rPr>
              <a:t>Client sets clock </a:t>
            </a:r>
            <a:r>
              <a:rPr lang="en-US" sz="2600" spc="-150" dirty="0" smtClean="0">
                <a:latin typeface="Arial" charset="0"/>
                <a:ea typeface="Arial" charset="0"/>
                <a:cs typeface="Arial" charset="0"/>
                <a:sym typeface="Wingdings"/>
              </a:rPr>
              <a:t></a:t>
            </a:r>
            <a:r>
              <a:rPr lang="en-US" sz="2600" spc="-150" dirty="0" smtClean="0">
                <a:latin typeface="Arial" charset="0"/>
                <a:ea typeface="Arial" charset="0"/>
                <a:cs typeface="Arial" charset="0"/>
              </a:rPr>
              <a:t> </a:t>
            </a:r>
            <a:r>
              <a:rPr lang="en-US" sz="2600" i="1" spc="-150" dirty="0" smtClean="0">
                <a:latin typeface="Arial" charset="0"/>
                <a:ea typeface="Arial" charset="0"/>
                <a:cs typeface="Arial" charset="0"/>
              </a:rPr>
              <a:t>T</a:t>
            </a:r>
            <a:r>
              <a:rPr lang="en-US" sz="2600" spc="-150" baseline="-25000" dirty="0" smtClean="0">
                <a:latin typeface="Arial" charset="0"/>
                <a:ea typeface="Arial" charset="0"/>
                <a:cs typeface="Arial" charset="0"/>
              </a:rPr>
              <a:t>3</a:t>
            </a:r>
            <a:r>
              <a:rPr lang="en-US" sz="2600" spc="-150" dirty="0" smtClean="0">
                <a:latin typeface="Arial" charset="0"/>
                <a:ea typeface="Arial" charset="0"/>
                <a:cs typeface="Arial" charset="0"/>
              </a:rPr>
              <a:t> </a:t>
            </a:r>
            <a:r>
              <a:rPr lang="en-US" sz="2600" spc="-150" dirty="0">
                <a:latin typeface="Arial" charset="0"/>
                <a:ea typeface="Arial" charset="0"/>
                <a:cs typeface="Arial" charset="0"/>
              </a:rPr>
              <a:t>+ </a:t>
            </a:r>
            <a:r>
              <a:rPr lang="en-US" sz="2600" spc="-150" dirty="0" smtClean="0">
                <a:latin typeface="Arial" charset="0"/>
                <a:ea typeface="Arial" charset="0"/>
                <a:cs typeface="Arial" charset="0"/>
              </a:rPr>
              <a:t>𝛿</a:t>
            </a:r>
            <a:r>
              <a:rPr lang="en-US" sz="2600" spc="-150" baseline="-25000" dirty="0" err="1" smtClean="0">
                <a:latin typeface="Arial" charset="0"/>
                <a:ea typeface="Arial" charset="0"/>
                <a:cs typeface="Arial" charset="0"/>
              </a:rPr>
              <a:t>resp</a:t>
            </a:r>
            <a:endParaRPr lang="en-US" sz="2600" spc="-150" baseline="-25000" dirty="0">
              <a:latin typeface="Arial" charset="0"/>
              <a:ea typeface="Arial" charset="0"/>
              <a:cs typeface="Arial" charset="0"/>
            </a:endParaRPr>
          </a:p>
        </p:txBody>
      </p:sp>
      <p:sp>
        <p:nvSpPr>
          <p:cNvPr id="35" name="TextBox 34"/>
          <p:cNvSpPr txBox="1"/>
          <p:nvPr/>
        </p:nvSpPr>
        <p:spPr>
          <a:xfrm>
            <a:off x="571929" y="5598946"/>
            <a:ext cx="4250949" cy="584775"/>
          </a:xfrm>
          <a:prstGeom prst="rect">
            <a:avLst/>
          </a:prstGeom>
          <a:solidFill>
            <a:schemeClr val="accent3">
              <a:lumMod val="20000"/>
              <a:lumOff val="80000"/>
            </a:schemeClr>
          </a:solidFill>
          <a:ln w="28575">
            <a:solidFill>
              <a:schemeClr val="tx1"/>
            </a:solidFill>
            <a:prstDash val="sysDash"/>
          </a:ln>
        </p:spPr>
        <p:txBody>
          <a:bodyPr wrap="square" tIns="91440" bIns="91440" rtlCol="0">
            <a:spAutoFit/>
          </a:bodyPr>
          <a:lstStyle/>
          <a:p>
            <a:r>
              <a:rPr lang="en-US" sz="2600" spc="-150" smtClean="0">
                <a:latin typeface="Arial" charset="0"/>
                <a:ea typeface="Arial" charset="0"/>
                <a:cs typeface="Arial" charset="0"/>
              </a:rPr>
              <a:t>Client </a:t>
            </a:r>
            <a:r>
              <a:rPr lang="en-US" sz="2600" spc="-150" dirty="0" smtClean="0">
                <a:latin typeface="Arial" charset="0"/>
                <a:ea typeface="Arial" charset="0"/>
                <a:cs typeface="Arial" charset="0"/>
              </a:rPr>
              <a:t>sets clock </a:t>
            </a:r>
            <a:r>
              <a:rPr lang="en-US" sz="2600" spc="-150" dirty="0" smtClean="0">
                <a:latin typeface="Arial" charset="0"/>
                <a:ea typeface="Arial" charset="0"/>
                <a:cs typeface="Arial" charset="0"/>
                <a:sym typeface="Wingdings"/>
              </a:rPr>
              <a:t></a:t>
            </a:r>
            <a:r>
              <a:rPr lang="en-US" sz="2600" spc="-150" dirty="0" smtClean="0">
                <a:latin typeface="Arial" charset="0"/>
                <a:ea typeface="Arial" charset="0"/>
                <a:cs typeface="Arial" charset="0"/>
              </a:rPr>
              <a:t> </a:t>
            </a:r>
            <a:r>
              <a:rPr lang="en-US" sz="2600" i="1" spc="-150" dirty="0" smtClean="0">
                <a:latin typeface="Arial" charset="0"/>
                <a:ea typeface="Arial" charset="0"/>
                <a:cs typeface="Arial" charset="0"/>
              </a:rPr>
              <a:t>T</a:t>
            </a:r>
            <a:r>
              <a:rPr lang="en-US" sz="2600" spc="-150" baseline="-25000" dirty="0" smtClean="0">
                <a:latin typeface="Arial" charset="0"/>
                <a:ea typeface="Arial" charset="0"/>
                <a:cs typeface="Arial" charset="0"/>
              </a:rPr>
              <a:t>3</a:t>
            </a:r>
            <a:r>
              <a:rPr lang="en-US" sz="2600" spc="-150" dirty="0" smtClean="0">
                <a:latin typeface="Arial" charset="0"/>
                <a:ea typeface="Arial" charset="0"/>
                <a:cs typeface="Arial" charset="0"/>
              </a:rPr>
              <a:t> </a:t>
            </a:r>
            <a:r>
              <a:rPr lang="en-US" sz="2600" spc="-150">
                <a:latin typeface="Arial" charset="0"/>
                <a:ea typeface="Arial" charset="0"/>
                <a:cs typeface="Arial" charset="0"/>
              </a:rPr>
              <a:t>+ </a:t>
            </a:r>
            <a:r>
              <a:rPr lang="en-US" sz="2600" spc="-150" smtClean="0">
                <a:latin typeface="Arial" charset="0"/>
                <a:ea typeface="Arial" charset="0"/>
                <a:cs typeface="Arial" charset="0"/>
              </a:rPr>
              <a:t>½𝛿</a:t>
            </a:r>
            <a:endParaRPr lang="en-US" sz="2600" spc="-150" baseline="-25000" dirty="0">
              <a:latin typeface="Arial" charset="0"/>
              <a:ea typeface="Arial" charset="0"/>
              <a:cs typeface="Arial" charset="0"/>
            </a:endParaRPr>
          </a:p>
        </p:txBody>
      </p:sp>
    </p:spTree>
    <p:extLst>
      <p:ext uri="{BB962C8B-B14F-4D97-AF65-F5344CB8AC3E}">
        <p14:creationId xmlns:p14="http://schemas.microsoft.com/office/powerpoint/2010/main" val="19718056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1" fill="hold" grpId="1" nodeType="clickEffect">
                                  <p:stCondLst>
                                    <p:cond delay="0"/>
                                  </p:stCondLst>
                                  <p:childTnLst>
                                    <p:set>
                                      <p:cBhvr>
                                        <p:cTn id="6" dur="1" fill="hold">
                                          <p:stCondLst>
                                            <p:cond delay="0"/>
                                          </p:stCondLst>
                                        </p:cTn>
                                        <p:tgtEl>
                                          <p:spTgt spid="19"/>
                                        </p:tgtEl>
                                        <p:attrNameLst>
                                          <p:attrName>style.visibility</p:attrName>
                                        </p:attrNameLst>
                                      </p:cBhvr>
                                      <p:to>
                                        <p:strVal val="visible"/>
                                      </p:to>
                                    </p:set>
                                    <p:anim calcmode="lin" valueType="num">
                                      <p:cBhvr additive="base">
                                        <p:cTn id="7" dur="500" fill="hold"/>
                                        <p:tgtEl>
                                          <p:spTgt spid="19"/>
                                        </p:tgtEl>
                                        <p:attrNameLst>
                                          <p:attrName>ppt_x</p:attrName>
                                        </p:attrNameLst>
                                      </p:cBhvr>
                                      <p:tavLst>
                                        <p:tav tm="0">
                                          <p:val>
                                            <p:strVal val="#ppt_x"/>
                                          </p:val>
                                        </p:tav>
                                        <p:tav tm="100000">
                                          <p:val>
                                            <p:strVal val="#ppt_x"/>
                                          </p:val>
                                        </p:tav>
                                      </p:tavLst>
                                    </p:anim>
                                    <p:anim calcmode="lin" valueType="num">
                                      <p:cBhvr additive="base">
                                        <p:cTn id="8" dur="500" fill="hold"/>
                                        <p:tgtEl>
                                          <p:spTgt spid="19"/>
                                        </p:tgtEl>
                                        <p:attrNameLst>
                                          <p:attrName>ppt_y</p:attrName>
                                        </p:attrNameLst>
                                      </p:cBhvr>
                                      <p:tavLst>
                                        <p:tav tm="0">
                                          <p:val>
                                            <p:strVal val="0-#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1" animBg="1"/>
      <p:bldP spid="30" grpId="0" animBg="1"/>
      <p:bldP spid="35" grpId="0" animBg="1"/>
    </p:bldLst>
  </p:timing>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Classic 2">
      <a:maj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돋움"/>
        <a:font script="Hans" typeface="华文新魏"/>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00"/>
        </a:solidFill>
        <a:ln w="28575">
          <a:solidFill>
            <a:schemeClr val="tx1"/>
          </a:solidFill>
          <a:prstDash val="solid"/>
        </a:ln>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algn="ctr">
          <a:defRPr b="0" dirty="0">
            <a:solidFill>
              <a:schemeClr val="tx1"/>
            </a:solidFill>
            <a:latin typeface="+mn-lt"/>
          </a:defRPr>
        </a:defPPr>
      </a:lstStyle>
      <a:style>
        <a:lnRef idx="1">
          <a:schemeClr val="accent1"/>
        </a:lnRef>
        <a:fillRef idx="3">
          <a:schemeClr val="accent1"/>
        </a:fillRef>
        <a:effectRef idx="2">
          <a:schemeClr val="accent1"/>
        </a:effectRef>
        <a:fontRef idx="minor">
          <a:schemeClr val="lt1"/>
        </a:fontRef>
      </a:style>
    </a:spDef>
    <a:lnDef>
      <a:spPr>
        <a:ln w="28575">
          <a:solidFill>
            <a:srgbClr val="FF0000"/>
          </a:solidFill>
          <a:prstDash val="sysDash"/>
          <a:headEnd type="none" w="med" len="med"/>
          <a:tailEnd type="none" w="med" len="med"/>
        </a:ln>
        <a:effectLst/>
      </a:spPr>
      <a:bodyPr/>
      <a:lstStyle/>
      <a:style>
        <a:lnRef idx="3">
          <a:schemeClr val="dk1"/>
        </a:lnRef>
        <a:fillRef idx="0">
          <a:schemeClr val="dk1"/>
        </a:fillRef>
        <a:effectRef idx="2">
          <a:schemeClr val="dk1"/>
        </a:effectRef>
        <a:fontRef idx="minor">
          <a:schemeClr val="tx1"/>
        </a:fontRef>
      </a:style>
    </a:lnDef>
    <a:txDef>
      <a:spPr>
        <a:noFill/>
      </a:spPr>
      <a:bodyPr wrap="none" rtlCol="0">
        <a:spAutoFit/>
      </a:bodyPr>
      <a:lstStyle>
        <a:defPPr>
          <a:defRPr smtClean="0">
            <a:latin typeface="Arial" charset="0"/>
            <a:ea typeface="Arial" charset="0"/>
            <a:cs typeface="Arial" charset="0"/>
          </a:defRPr>
        </a:defPPr>
      </a:lstStyle>
    </a:tx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47321</TotalTime>
  <Words>4522</Words>
  <Application>Microsoft Macintosh PowerPoint</Application>
  <PresentationFormat>On-screen Show (4:3)</PresentationFormat>
  <Paragraphs>975</Paragraphs>
  <Slides>59</Slides>
  <Notes>53</Notes>
  <HiddenSlides>5</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59</vt:i4>
      </vt:variant>
    </vt:vector>
  </HeadingPairs>
  <TitlesOfParts>
    <vt:vector size="67" baseType="lpstr">
      <vt:lpstr>Calibri</vt:lpstr>
      <vt:lpstr>Courier New</vt:lpstr>
      <vt:lpstr>Gill Sans</vt:lpstr>
      <vt:lpstr>ＭＳ Ｐゴシック</vt:lpstr>
      <vt:lpstr>Times New Roman</vt:lpstr>
      <vt:lpstr>Wingdings</vt:lpstr>
      <vt:lpstr>Arial</vt:lpstr>
      <vt:lpstr>1_Office Theme</vt:lpstr>
      <vt:lpstr>Time Synchronization and Logical Clocks</vt:lpstr>
      <vt:lpstr>Today</vt:lpstr>
      <vt:lpstr>A distributed edit-compile workflow</vt:lpstr>
      <vt:lpstr>What makes time synchronization hard?</vt:lpstr>
      <vt:lpstr>Today</vt:lpstr>
      <vt:lpstr>Just use Coordinated Universal Time?</vt:lpstr>
      <vt:lpstr>Synchronization to a time server</vt:lpstr>
      <vt:lpstr>Cristian’s algorithm: Outline</vt:lpstr>
      <vt:lpstr>Cristian’s algorithm: Offset sample calculation</vt:lpstr>
      <vt:lpstr>Today</vt:lpstr>
      <vt:lpstr>Berkeley algorithm</vt:lpstr>
      <vt:lpstr>Berkeley algorithm</vt:lpstr>
      <vt:lpstr>Today</vt:lpstr>
      <vt:lpstr>The Network Time Protocol (NTP)</vt:lpstr>
      <vt:lpstr>NTP: System structure</vt:lpstr>
      <vt:lpstr>NTP operation: Server selection</vt:lpstr>
      <vt:lpstr>NTP operation : Clock offset calculation</vt:lpstr>
      <vt:lpstr>NTP operation: How to change time</vt:lpstr>
      <vt:lpstr>Clock synchronization: Take-away points</vt:lpstr>
      <vt:lpstr>Today</vt:lpstr>
      <vt:lpstr>Motivation: Multi-site database replication</vt:lpstr>
      <vt:lpstr>The consequences of concurrent updates</vt:lpstr>
      <vt:lpstr>Idea: Logical clocks</vt:lpstr>
      <vt:lpstr>Defining “happens-before”</vt:lpstr>
      <vt:lpstr>Defining “happens-before”</vt:lpstr>
      <vt:lpstr>Defining “happens-before”</vt:lpstr>
      <vt:lpstr>Defining “happens-before”</vt:lpstr>
      <vt:lpstr>Defining “happens-before”</vt:lpstr>
      <vt:lpstr>Defining “happens-before”</vt:lpstr>
      <vt:lpstr>Defining “happens-before”</vt:lpstr>
      <vt:lpstr>Concurrent events</vt:lpstr>
      <vt:lpstr>Lamport clocks: Objective</vt:lpstr>
      <vt:lpstr>The Lamport Clock algorithm</vt:lpstr>
      <vt:lpstr>The Lamport Clock algorithm</vt:lpstr>
      <vt:lpstr>The Lamport Clock algorithm</vt:lpstr>
      <vt:lpstr>The Lamport Clock algorithm</vt:lpstr>
      <vt:lpstr>The Lamport Clock algorithm</vt:lpstr>
      <vt:lpstr>Ordering all events</vt:lpstr>
      <vt:lpstr>Making concurrent updates consistent</vt:lpstr>
      <vt:lpstr>Totally-Ordered Multicast</vt:lpstr>
      <vt:lpstr>Totally-Ordered Multicast (Almost correct)</vt:lpstr>
      <vt:lpstr>Totally-Ordered Multicast (Almost correct)</vt:lpstr>
      <vt:lpstr>Totally-Ordered Multicast (Correct version)</vt:lpstr>
      <vt:lpstr>Totally-Ordered Multicast (Correct version)</vt:lpstr>
      <vt:lpstr>So, are we done?</vt:lpstr>
      <vt:lpstr>Take-away points: Lamport clocks</vt:lpstr>
      <vt:lpstr>Today</vt:lpstr>
      <vt:lpstr>Vector clock (VC)</vt:lpstr>
      <vt:lpstr>Vector clock: Example</vt:lpstr>
      <vt:lpstr>Vector clocks can establish causality</vt:lpstr>
      <vt:lpstr>PowerPoint Presentation</vt:lpstr>
      <vt:lpstr>VC application: Causally-ordered bulletin board system</vt:lpstr>
      <vt:lpstr>VC application: Causally-ordered bulletin board system</vt:lpstr>
      <vt:lpstr>PowerPoint Presentation</vt:lpstr>
      <vt:lpstr>Why global timing?</vt:lpstr>
      <vt:lpstr>Totally-Ordered Multicast (Attempt #1)</vt:lpstr>
      <vt:lpstr>Totally-Ordered Multicast (Correct version)</vt:lpstr>
      <vt:lpstr>Time standards</vt:lpstr>
      <vt:lpstr>VC application: Order processing</vt:lpstr>
    </vt:vector>
  </TitlesOfParts>
  <Company>Princeton University</Company>
  <LinksUpToDate>false</LinksUpToDate>
  <SharedDoc>false</SharedDoc>
  <HyperlinksChanged>false</HyperlinksChanged>
  <AppVersion>15.0032</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Communication</dc:title>
  <dc:creator>Kai Li</dc:creator>
  <cp:lastModifiedBy>Marco Canini</cp:lastModifiedBy>
  <cp:revision>1771</cp:revision>
  <cp:lastPrinted>2016-10-28T12:45:27Z</cp:lastPrinted>
  <dcterms:created xsi:type="dcterms:W3CDTF">2013-10-08T01:49:25Z</dcterms:created>
  <dcterms:modified xsi:type="dcterms:W3CDTF">2017-09-16T07:00:22Z</dcterms:modified>
</cp:coreProperties>
</file>